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charts/chart2.xml" ContentType="application/vnd.openxmlformats-officedocument.drawingml.chart+xml"/>
  <Override PartName="/ppt/notesSlides/notesSlide17.xml" ContentType="application/vnd.openxmlformats-officedocument.presentationml.notesSlide+xml"/>
  <Override PartName="/ppt/charts/chart3.xml" ContentType="application/vnd.openxmlformats-officedocument.drawingml.chart+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56" r:id="rId2"/>
    <p:sldId id="258" r:id="rId3"/>
    <p:sldId id="259" r:id="rId4"/>
    <p:sldId id="260" r:id="rId5"/>
    <p:sldId id="263" r:id="rId6"/>
    <p:sldId id="261" r:id="rId7"/>
    <p:sldId id="267" r:id="rId8"/>
    <p:sldId id="266" r:id="rId9"/>
    <p:sldId id="268" r:id="rId10"/>
    <p:sldId id="265" r:id="rId11"/>
    <p:sldId id="269" r:id="rId12"/>
    <p:sldId id="264" r:id="rId13"/>
    <p:sldId id="273" r:id="rId14"/>
    <p:sldId id="274" r:id="rId15"/>
    <p:sldId id="270" r:id="rId16"/>
    <p:sldId id="271" r:id="rId17"/>
    <p:sldId id="272" r:id="rId18"/>
    <p:sldId id="27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387" autoAdjust="0"/>
  </p:normalViewPr>
  <p:slideViewPr>
    <p:cSldViewPr>
      <p:cViewPr varScale="1">
        <p:scale>
          <a:sx n="59" d="100"/>
          <a:sy n="59" d="100"/>
        </p:scale>
        <p:origin x="-826" y="-139"/>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bcad1\finance\Jason\Budget\FY%202013-14%20Budget\Council's%20Budget\Comparison%20to%20Mayor's%20Budge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bcad1\finance\Jason\Budget\FY%202013-14%20Budget\Council's%20Budget\Comparison%20to%20Mayor's%20Budge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bcad1\finance\Jason\Budget\FY%202013-14%20Budget\Council's%20Budget\Comparison%20to%20Mayor's%20Budge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baseline="0"/>
            </a:pPr>
            <a:r>
              <a:rPr lang="en-US" sz="2200" baseline="0"/>
              <a:t>General Fund Budgeted Revenue - Council's Budget</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v>General Fund Revenue</c:v>
          </c:tx>
          <c:explosion val="25"/>
          <c:dLbls>
            <c:dLbl>
              <c:idx val="0"/>
              <c:layout>
                <c:manualLayout>
                  <c:x val="0.14545726693899463"/>
                  <c:y val="-5.8439989090425533E-2"/>
                </c:manualLayout>
              </c:layout>
              <c:dLblPos val="bestFit"/>
              <c:showLegendKey val="0"/>
              <c:showVal val="1"/>
              <c:showCatName val="1"/>
              <c:showSerName val="0"/>
              <c:showPercent val="0"/>
              <c:showBubbleSize val="0"/>
            </c:dLbl>
            <c:dLbl>
              <c:idx val="1"/>
              <c:layout>
                <c:manualLayout>
                  <c:x val="0"/>
                  <c:y val="-5.5826964831505024E-2"/>
                </c:manualLayout>
              </c:layout>
              <c:showLegendKey val="0"/>
              <c:showVal val="1"/>
              <c:showCatName val="1"/>
              <c:showSerName val="0"/>
              <c:showPercent val="0"/>
              <c:showBubbleSize val="0"/>
            </c:dLbl>
            <c:dLbl>
              <c:idx val="2"/>
              <c:layout>
                <c:manualLayout>
                  <c:x val="0"/>
                  <c:y val="0.19867396257938316"/>
                </c:manualLayout>
              </c:layout>
              <c:showLegendKey val="0"/>
              <c:showVal val="1"/>
              <c:showCatName val="1"/>
              <c:showSerName val="0"/>
              <c:showPercent val="0"/>
              <c:showBubbleSize val="0"/>
            </c:dLbl>
            <c:dLbl>
              <c:idx val="3"/>
              <c:layout>
                <c:manualLayout>
                  <c:x val="-0.22471907166972102"/>
                  <c:y val="0.22295876588512659"/>
                </c:manualLayout>
              </c:layout>
              <c:showLegendKey val="0"/>
              <c:showVal val="1"/>
              <c:showCatName val="1"/>
              <c:showSerName val="0"/>
              <c:showPercent val="0"/>
              <c:showBubbleSize val="0"/>
            </c:dLbl>
            <c:dLbl>
              <c:idx val="4"/>
              <c:layout>
                <c:manualLayout>
                  <c:x val="-0.29904872203070021"/>
                  <c:y val="0.10580750424719569"/>
                </c:manualLayout>
              </c:layout>
              <c:showLegendKey val="0"/>
              <c:showVal val="1"/>
              <c:showCatName val="1"/>
              <c:showSerName val="0"/>
              <c:showPercent val="0"/>
              <c:showBubbleSize val="0"/>
            </c:dLbl>
            <c:dLbl>
              <c:idx val="5"/>
              <c:layout>
                <c:manualLayout>
                  <c:x val="6.7839098708779702E-2"/>
                  <c:y val="0.11513224623673064"/>
                </c:manualLayout>
              </c:layout>
              <c:showLegendKey val="0"/>
              <c:showVal val="1"/>
              <c:showCatName val="1"/>
              <c:showSerName val="0"/>
              <c:showPercent val="0"/>
              <c:showBubbleSize val="0"/>
            </c:dLbl>
            <c:dLbl>
              <c:idx val="6"/>
              <c:layout>
                <c:manualLayout>
                  <c:x val="1.1070339754548589E-2"/>
                  <c:y val="0.19205962865387433"/>
                </c:manualLayout>
              </c:layout>
              <c:showLegendKey val="0"/>
              <c:showVal val="1"/>
              <c:showCatName val="1"/>
              <c:showSerName val="0"/>
              <c:showPercent val="0"/>
              <c:showBubbleSize val="0"/>
            </c:dLbl>
            <c:dLbl>
              <c:idx val="7"/>
              <c:layout>
                <c:manualLayout>
                  <c:x val="9.7337257567289039E-3"/>
                  <c:y val="-0.28085780573257374"/>
                </c:manualLayout>
              </c:layout>
              <c:showLegendKey val="0"/>
              <c:showVal val="1"/>
              <c:showCatName val="1"/>
              <c:showSerName val="0"/>
              <c:showPercent val="0"/>
              <c:showBubbleSize val="0"/>
            </c:dLbl>
            <c:dLbl>
              <c:idx val="8"/>
              <c:layout>
                <c:manualLayout>
                  <c:x val="4.0860998513128806E-3"/>
                  <c:y val="-8.2995752917426682E-2"/>
                </c:manualLayout>
              </c:layout>
              <c:showLegendKey val="0"/>
              <c:showVal val="1"/>
              <c:showCatName val="1"/>
              <c:showSerName val="0"/>
              <c:showPercent val="0"/>
              <c:showBubbleSize val="0"/>
            </c:dLbl>
            <c:dLbl>
              <c:idx val="9"/>
              <c:delete val="1"/>
            </c:dLbl>
            <c:txPr>
              <a:bodyPr/>
              <a:lstStyle/>
              <a:p>
                <a:pPr>
                  <a:defRPr sz="1600"/>
                </a:pPr>
                <a:endParaRPr lang="en-US"/>
              </a:p>
            </c:txPr>
            <c:showLegendKey val="0"/>
            <c:showVal val="1"/>
            <c:showCatName val="1"/>
            <c:showSerName val="0"/>
            <c:showPercent val="0"/>
            <c:showBubbleSize val="0"/>
            <c:showLeaderLines val="1"/>
          </c:dLbls>
          <c:cat>
            <c:strRef>
              <c:f>'GF Chart Info'!$A$12:$A$21</c:f>
              <c:strCache>
                <c:ptCount val="10"/>
                <c:pt idx="0">
                  <c:v>Property Taxes</c:v>
                </c:pt>
                <c:pt idx="1">
                  <c:v>Sales Taxes</c:v>
                </c:pt>
                <c:pt idx="2">
                  <c:v>Franchise Taxes</c:v>
                </c:pt>
                <c:pt idx="3">
                  <c:v>Licenses &amp; Permits</c:v>
                </c:pt>
                <c:pt idx="4">
                  <c:v>Intergovernmental</c:v>
                </c:pt>
                <c:pt idx="5">
                  <c:v>Charges For Services</c:v>
                </c:pt>
                <c:pt idx="6">
                  <c:v>Interest Income</c:v>
                </c:pt>
                <c:pt idx="7">
                  <c:v>Miscellaneous</c:v>
                </c:pt>
                <c:pt idx="8">
                  <c:v>Transfers In</c:v>
                </c:pt>
                <c:pt idx="9">
                  <c:v>Appropriated Fund Balance</c:v>
                </c:pt>
              </c:strCache>
            </c:strRef>
          </c:cat>
          <c:val>
            <c:numRef>
              <c:f>'GF Chart Info'!$C$12:$C$21</c:f>
              <c:numCache>
                <c:formatCode>0.00%</c:formatCode>
                <c:ptCount val="10"/>
                <c:pt idx="0">
                  <c:v>6.3445938711037153E-2</c:v>
                </c:pt>
                <c:pt idx="1">
                  <c:v>0.24903926382616781</c:v>
                </c:pt>
                <c:pt idx="2">
                  <c:v>0.10018383507256141</c:v>
                </c:pt>
                <c:pt idx="3">
                  <c:v>3.3500758048726667E-2</c:v>
                </c:pt>
                <c:pt idx="4">
                  <c:v>7.5167622402519077E-2</c:v>
                </c:pt>
                <c:pt idx="5">
                  <c:v>0.19323111839095891</c:v>
                </c:pt>
                <c:pt idx="6">
                  <c:v>1.032978026773628E-2</c:v>
                </c:pt>
                <c:pt idx="7">
                  <c:v>1.5721940824289262E-2</c:v>
                </c:pt>
                <c:pt idx="8">
                  <c:v>0.25937974245600343</c:v>
                </c:pt>
                <c:pt idx="9">
                  <c:v>0</c:v>
                </c:pt>
              </c:numCache>
            </c:numRef>
          </c:val>
        </c:ser>
        <c:dLbls>
          <c:showLegendKey val="0"/>
          <c:showVal val="0"/>
          <c:showCatName val="0"/>
          <c:showSerName val="0"/>
          <c:showPercent val="0"/>
          <c:showBubbleSize val="0"/>
          <c:showLeaderLines val="1"/>
        </c:dLbls>
      </c:pie3D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a:pPr>
            <a:r>
              <a:rPr lang="en-US" sz="2200"/>
              <a:t>General Fund Budgeted Expenses - Council's Budget</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v>General Fund Budgeted Expenses</c:v>
          </c:tx>
          <c:explosion val="25"/>
          <c:dLbls>
            <c:dLbl>
              <c:idx val="0"/>
              <c:layout>
                <c:manualLayout>
                  <c:x val="0.1163151562576417"/>
                  <c:y val="-1.0227336967494449E-3"/>
                </c:manualLayout>
              </c:layout>
              <c:showLegendKey val="0"/>
              <c:showVal val="1"/>
              <c:showCatName val="1"/>
              <c:showSerName val="0"/>
              <c:showPercent val="0"/>
              <c:showBubbleSize val="0"/>
            </c:dLbl>
            <c:dLbl>
              <c:idx val="1"/>
              <c:layout>
                <c:manualLayout>
                  <c:x val="-0.12323033533851747"/>
                  <c:y val="0.17421829194427618"/>
                </c:manualLayout>
              </c:layout>
              <c:showLegendKey val="0"/>
              <c:showVal val="1"/>
              <c:showCatName val="1"/>
              <c:showSerName val="0"/>
              <c:showPercent val="0"/>
              <c:showBubbleSize val="0"/>
            </c:dLbl>
            <c:dLbl>
              <c:idx val="2"/>
              <c:layout>
                <c:manualLayout>
                  <c:x val="0.10938426174988997"/>
                  <c:y val="8.4432545931758529E-2"/>
                </c:manualLayout>
              </c:layout>
              <c:showLegendKey val="0"/>
              <c:showVal val="1"/>
              <c:showCatName val="1"/>
              <c:showSerName val="0"/>
              <c:showPercent val="0"/>
              <c:showBubbleSize val="0"/>
            </c:dLbl>
            <c:dLbl>
              <c:idx val="3"/>
              <c:layout>
                <c:manualLayout>
                  <c:x val="1.4720529499030013E-2"/>
                  <c:y val="0.14730256410256409"/>
                </c:manualLayout>
              </c:layout>
              <c:showLegendKey val="0"/>
              <c:showVal val="1"/>
              <c:showCatName val="1"/>
              <c:showSerName val="0"/>
              <c:showPercent val="0"/>
              <c:showBubbleSize val="0"/>
            </c:dLbl>
            <c:dLbl>
              <c:idx val="4"/>
              <c:layout>
                <c:manualLayout>
                  <c:x val="1.5878449976361651E-4"/>
                  <c:y val="-1.788152634766808E-2"/>
                </c:manualLayout>
              </c:layout>
              <c:showLegendKey val="0"/>
              <c:showVal val="1"/>
              <c:showCatName val="1"/>
              <c:showSerName val="0"/>
              <c:showPercent val="0"/>
              <c:showBubbleSize val="0"/>
            </c:dLbl>
            <c:dLbl>
              <c:idx val="5"/>
              <c:layout>
                <c:manualLayout>
                  <c:x val="-9.9877928302440452E-2"/>
                  <c:y val="-2.8249707248132444E-2"/>
                </c:manualLayout>
              </c:layout>
              <c:showLegendKey val="0"/>
              <c:showVal val="1"/>
              <c:showCatName val="1"/>
              <c:showSerName val="0"/>
              <c:showPercent val="0"/>
              <c:showBubbleSize val="0"/>
            </c:dLbl>
            <c:dLbl>
              <c:idx val="6"/>
              <c:layout>
                <c:manualLayout>
                  <c:x val="-1.9067703493585043E-2"/>
                  <c:y val="-5.0402346765477841E-2"/>
                </c:manualLayout>
              </c:layout>
              <c:showLegendKey val="0"/>
              <c:showVal val="1"/>
              <c:showCatName val="1"/>
              <c:showSerName val="0"/>
              <c:showPercent val="0"/>
              <c:showBubbleSize val="0"/>
            </c:dLbl>
            <c:dLbl>
              <c:idx val="7"/>
              <c:delete val="1"/>
            </c:dLbl>
            <c:txPr>
              <a:bodyPr/>
              <a:lstStyle/>
              <a:p>
                <a:pPr>
                  <a:defRPr sz="1600"/>
                </a:pPr>
                <a:endParaRPr lang="en-US"/>
              </a:p>
            </c:txPr>
            <c:showLegendKey val="0"/>
            <c:showVal val="1"/>
            <c:showCatName val="1"/>
            <c:showSerName val="0"/>
            <c:showPercent val="0"/>
            <c:showBubbleSize val="0"/>
            <c:showLeaderLines val="1"/>
          </c:dLbls>
          <c:cat>
            <c:strRef>
              <c:f>'GF Chart Info'!$A$26:$A$33</c:f>
              <c:strCache>
                <c:ptCount val="8"/>
                <c:pt idx="0">
                  <c:v>Administration</c:v>
                </c:pt>
                <c:pt idx="1">
                  <c:v>Police</c:v>
                </c:pt>
                <c:pt idx="2">
                  <c:v>Emergency Services</c:v>
                </c:pt>
                <c:pt idx="3">
                  <c:v>Public Works</c:v>
                </c:pt>
                <c:pt idx="4">
                  <c:v>Recreation </c:v>
                </c:pt>
                <c:pt idx="5">
                  <c:v>Senior Citizens</c:v>
                </c:pt>
                <c:pt idx="6">
                  <c:v>Transfers Out</c:v>
                </c:pt>
                <c:pt idx="7">
                  <c:v>Increase In Fund Balance</c:v>
                </c:pt>
              </c:strCache>
            </c:strRef>
          </c:cat>
          <c:val>
            <c:numRef>
              <c:f>'GF Chart Info'!$C$26:$C$33</c:f>
              <c:numCache>
                <c:formatCode>0.00%</c:formatCode>
                <c:ptCount val="8"/>
                <c:pt idx="0">
                  <c:v>0.15467394229712811</c:v>
                </c:pt>
                <c:pt idx="1">
                  <c:v>0.31078546537270441</c:v>
                </c:pt>
                <c:pt idx="2">
                  <c:v>0.11421403924661576</c:v>
                </c:pt>
                <c:pt idx="3">
                  <c:v>0.18886367486505412</c:v>
                </c:pt>
                <c:pt idx="4">
                  <c:v>0.15721522192728854</c:v>
                </c:pt>
                <c:pt idx="5">
                  <c:v>6.3117731567675653E-2</c:v>
                </c:pt>
                <c:pt idx="6">
                  <c:v>1.1129924723533392E-2</c:v>
                </c:pt>
                <c:pt idx="7">
                  <c:v>0</c:v>
                </c:pt>
              </c:numCache>
            </c:numRef>
          </c:val>
        </c:ser>
        <c:dLbls>
          <c:showLegendKey val="0"/>
          <c:showVal val="0"/>
          <c:showCatName val="0"/>
          <c:showSerName val="0"/>
          <c:showPercent val="0"/>
          <c:showBubbleSize val="0"/>
          <c:showLeaderLines val="1"/>
        </c:dLbls>
      </c:pie3DChart>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2400"/>
          </a:pPr>
          <a:endParaRPr lang="en-US"/>
        </a:p>
      </c:txPr>
    </c:title>
    <c:autoTitleDeleted val="0"/>
    <c:view3D>
      <c:rotX val="30"/>
      <c:rotY val="20"/>
      <c:depthPercent val="100"/>
      <c:rAngAx val="0"/>
      <c:perspective val="30"/>
    </c:view3D>
    <c:floor>
      <c:thickness val="0"/>
    </c:floor>
    <c:sideWall>
      <c:thickness val="0"/>
    </c:sideWall>
    <c:backWall>
      <c:thickness val="0"/>
    </c:backWall>
    <c:plotArea>
      <c:layout/>
      <c:pie3DChart>
        <c:varyColors val="1"/>
        <c:ser>
          <c:idx val="0"/>
          <c:order val="0"/>
          <c:tx>
            <c:v>Total Budget Percentage by Fund Type</c:v>
          </c:tx>
          <c:explosion val="25"/>
          <c:dLbls>
            <c:dLbl>
              <c:idx val="0"/>
              <c:layout>
                <c:manualLayout>
                  <c:x val="-2.6430609217326095E-2"/>
                  <c:y val="-0.11336719484138556"/>
                </c:manualLayout>
              </c:layout>
              <c:showLegendKey val="0"/>
              <c:showVal val="1"/>
              <c:showCatName val="1"/>
              <c:showSerName val="0"/>
              <c:showPercent val="0"/>
              <c:showBubbleSize val="0"/>
            </c:dLbl>
            <c:dLbl>
              <c:idx val="1"/>
              <c:layout>
                <c:manualLayout>
                  <c:x val="-1.0736049298184338E-3"/>
                  <c:y val="0.11762742620135445"/>
                </c:manualLayout>
              </c:layout>
              <c:showLegendKey val="0"/>
              <c:showVal val="1"/>
              <c:showCatName val="1"/>
              <c:showSerName val="0"/>
              <c:showPercent val="0"/>
              <c:showBubbleSize val="0"/>
            </c:dLbl>
            <c:dLbl>
              <c:idx val="2"/>
              <c:layout>
                <c:manualLayout>
                  <c:x val="-4.803312629399586E-3"/>
                  <c:y val="0.20091118239849648"/>
                </c:manualLayout>
              </c:layout>
              <c:showLegendKey val="0"/>
              <c:showVal val="1"/>
              <c:showCatName val="1"/>
              <c:showSerName val="0"/>
              <c:showPercent val="0"/>
              <c:showBubbleSize val="0"/>
            </c:dLbl>
            <c:dLbl>
              <c:idx val="3"/>
              <c:layout>
                <c:manualLayout>
                  <c:x val="-0.24"/>
                  <c:y val="0.19832085804089303"/>
                </c:manualLayout>
              </c:layout>
              <c:showLegendKey val="0"/>
              <c:showVal val="1"/>
              <c:showCatName val="1"/>
              <c:showSerName val="0"/>
              <c:showPercent val="0"/>
              <c:showBubbleSize val="0"/>
            </c:dLbl>
            <c:dLbl>
              <c:idx val="4"/>
              <c:layout>
                <c:manualLayout>
                  <c:x val="-0.22305590062111802"/>
                  <c:y val="6.4426460581316222E-2"/>
                </c:manualLayout>
              </c:layout>
              <c:showLegendKey val="0"/>
              <c:showVal val="1"/>
              <c:showCatName val="1"/>
              <c:showSerName val="0"/>
              <c:showPercent val="0"/>
              <c:showBubbleSize val="0"/>
            </c:dLbl>
            <c:dLbl>
              <c:idx val="5"/>
              <c:layout>
                <c:manualLayout>
                  <c:x val="-6.2757372719714384E-3"/>
                  <c:y val="0.1001448430057354"/>
                </c:manualLayout>
              </c:layout>
              <c:showLegendKey val="0"/>
              <c:showVal val="1"/>
              <c:showCatName val="1"/>
              <c:showSerName val="0"/>
              <c:showPercent val="0"/>
              <c:showBubbleSize val="0"/>
            </c:dLbl>
            <c:dLbl>
              <c:idx val="6"/>
              <c:layout>
                <c:manualLayout>
                  <c:x val="-7.6821571216641404E-2"/>
                  <c:y val="-1.4405398399274147E-2"/>
                </c:manualLayout>
              </c:layout>
              <c:showLegendKey val="0"/>
              <c:showVal val="1"/>
              <c:showCatName val="1"/>
              <c:showSerName val="0"/>
              <c:showPercent val="0"/>
              <c:showBubbleSize val="0"/>
            </c:dLbl>
            <c:dLbl>
              <c:idx val="7"/>
              <c:layout>
                <c:manualLayout>
                  <c:x val="-3.6758448672176848E-2"/>
                  <c:y val="-7.4184245487832534E-2"/>
                </c:manualLayout>
              </c:layout>
              <c:showLegendKey val="0"/>
              <c:showVal val="1"/>
              <c:showCatName val="1"/>
              <c:showSerName val="0"/>
              <c:showPercent val="0"/>
              <c:showBubbleSize val="0"/>
            </c:dLbl>
            <c:dLbl>
              <c:idx val="8"/>
              <c:layout>
                <c:manualLayout>
                  <c:x val="6.2618238896608516E-2"/>
                  <c:y val="-6.6656631156399568E-2"/>
                </c:manualLayout>
              </c:layout>
              <c:showLegendKey val="0"/>
              <c:showVal val="1"/>
              <c:showCatName val="1"/>
              <c:showSerName val="0"/>
              <c:showPercent val="0"/>
              <c:showBubbleSize val="0"/>
            </c:dLbl>
            <c:dLbl>
              <c:idx val="9"/>
              <c:layout>
                <c:manualLayout>
                  <c:x val="7.1256175698625912E-2"/>
                  <c:y val="-1.7997992897946579E-2"/>
                </c:manualLayout>
              </c:layout>
              <c:showLegendKey val="0"/>
              <c:showVal val="1"/>
              <c:showCatName val="1"/>
              <c:showSerName val="0"/>
              <c:showPercent val="0"/>
              <c:showBubbleSize val="0"/>
            </c:dLbl>
            <c:txPr>
              <a:bodyPr/>
              <a:lstStyle/>
              <a:p>
                <a:pPr>
                  <a:defRPr sz="1600"/>
                </a:pPr>
                <a:endParaRPr lang="en-US"/>
              </a:p>
            </c:txPr>
            <c:showLegendKey val="0"/>
            <c:showVal val="1"/>
            <c:showCatName val="1"/>
            <c:showSerName val="0"/>
            <c:showPercent val="0"/>
            <c:showBubbleSize val="0"/>
            <c:showLeaderLines val="1"/>
          </c:dLbls>
          <c:cat>
            <c:strRef>
              <c:f>'Total Funds Chart'!$B$6:$B$15</c:f>
              <c:strCache>
                <c:ptCount val="10"/>
                <c:pt idx="0">
                  <c:v>General Fund</c:v>
                </c:pt>
                <c:pt idx="1">
                  <c:v>Golf Fund</c:v>
                </c:pt>
                <c:pt idx="2">
                  <c:v>Debt Service Funds</c:v>
                </c:pt>
                <c:pt idx="3">
                  <c:v>Capital Project Funds</c:v>
                </c:pt>
                <c:pt idx="4">
                  <c:v>Airport Fund</c:v>
                </c:pt>
                <c:pt idx="5">
                  <c:v>Utility Funds</c:v>
                </c:pt>
                <c:pt idx="6">
                  <c:v>Shop Fund</c:v>
                </c:pt>
                <c:pt idx="7">
                  <c:v>Facility Fund</c:v>
                </c:pt>
                <c:pt idx="8">
                  <c:v>Library Fund</c:v>
                </c:pt>
                <c:pt idx="9">
                  <c:v>RDA/EDA Fund</c:v>
                </c:pt>
              </c:strCache>
            </c:strRef>
          </c:cat>
          <c:val>
            <c:numRef>
              <c:f>'Total Funds Chart'!$C$6:$C$15</c:f>
              <c:numCache>
                <c:formatCode>0.00%</c:formatCode>
                <c:ptCount val="10"/>
                <c:pt idx="0">
                  <c:v>0.24596477429874025</c:v>
                </c:pt>
                <c:pt idx="1">
                  <c:v>1.6497860678243756E-2</c:v>
                </c:pt>
                <c:pt idx="2">
                  <c:v>2.0792864759919746E-2</c:v>
                </c:pt>
                <c:pt idx="3">
                  <c:v>3.3215776732552243E-2</c:v>
                </c:pt>
                <c:pt idx="4">
                  <c:v>2.0244774251145857E-3</c:v>
                </c:pt>
                <c:pt idx="5">
                  <c:v>0.51763566389908378</c:v>
                </c:pt>
                <c:pt idx="6">
                  <c:v>5.7918863292365251E-2</c:v>
                </c:pt>
                <c:pt idx="7">
                  <c:v>2.7983529414564376E-2</c:v>
                </c:pt>
                <c:pt idx="8">
                  <c:v>1.2926634448320234E-2</c:v>
                </c:pt>
                <c:pt idx="9">
                  <c:v>6.5039555051095779E-2</c:v>
                </c:pt>
              </c:numCache>
            </c:numRef>
          </c:val>
        </c:ser>
        <c:dLbls>
          <c:showLegendKey val="0"/>
          <c:showVal val="0"/>
          <c:showCatName val="0"/>
          <c:showSerName val="0"/>
          <c:showPercent val="0"/>
          <c:showBubbleSize val="0"/>
          <c:showLeaderLines val="1"/>
        </c:dLbls>
      </c:pie3DChart>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903A84-B8DF-471B-9F7E-928D6BD7C34E}" type="datetimeFigureOut">
              <a:rPr lang="en-US" smtClean="0"/>
              <a:t>6/14/2013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708180-615B-43EA-ABC7-4C98FED2287B}" type="slidenum">
              <a:rPr lang="en-US" smtClean="0"/>
              <a:t>‹#›</a:t>
            </a:fld>
            <a:endParaRPr lang="en-US"/>
          </a:p>
        </p:txBody>
      </p:sp>
    </p:spTree>
    <p:extLst>
      <p:ext uri="{BB962C8B-B14F-4D97-AF65-F5344CB8AC3E}">
        <p14:creationId xmlns:p14="http://schemas.microsoft.com/office/powerpoint/2010/main" val="3024923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2013-14 Fiscal Year budget I’m presenting this evening was received from Mayor Fife on May second of this year. Mayor Fife did a good job drafting his budget which the Council was able to review and modify within the appropriate time requirements.  I would like to start my presentation this evening by discussing some of the capital projects that are included in this year’s budget.</a:t>
            </a:r>
            <a:endParaRPr lang="en-US" dirty="0"/>
          </a:p>
        </p:txBody>
      </p:sp>
      <p:sp>
        <p:nvSpPr>
          <p:cNvPr id="4" name="Slide Number Placeholder 3"/>
          <p:cNvSpPr>
            <a:spLocks noGrp="1"/>
          </p:cNvSpPr>
          <p:nvPr>
            <p:ph type="sldNum" sz="quarter" idx="10"/>
          </p:nvPr>
        </p:nvSpPr>
        <p:spPr/>
        <p:txBody>
          <a:bodyPr/>
          <a:lstStyle/>
          <a:p>
            <a:fld id="{CB708180-615B-43EA-ABC7-4C98FED2287B}" type="slidenum">
              <a:rPr lang="en-US" smtClean="0"/>
              <a:t>1</a:t>
            </a:fld>
            <a:endParaRPr lang="en-US"/>
          </a:p>
        </p:txBody>
      </p:sp>
    </p:spTree>
    <p:extLst>
      <p:ext uri="{BB962C8B-B14F-4D97-AF65-F5344CB8AC3E}">
        <p14:creationId xmlns:p14="http://schemas.microsoft.com/office/powerpoint/2010/main" val="115236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DOE grant was obtained several years ago to study the feasibility of constructing wind turbines in the mouth of Box Elder Canyon.  When that project proved unfeasible, DOE allowed Brigham City to change the scope of work to replace the existing inefficient hydroelectric generator located in our upper power plant with a new generator to increase efficiency and energy output.  If the grant had not been changed, the City would be facing a substantial investment for maintenance of the existing generator.  An engineering firm has been selected for this project which needs to be completed by the end of August 2014.</a:t>
            </a:r>
            <a:endParaRPr lang="en-US" dirty="0"/>
          </a:p>
        </p:txBody>
      </p:sp>
      <p:sp>
        <p:nvSpPr>
          <p:cNvPr id="4" name="Slide Number Placeholder 3"/>
          <p:cNvSpPr>
            <a:spLocks noGrp="1"/>
          </p:cNvSpPr>
          <p:nvPr>
            <p:ph type="sldNum" sz="quarter" idx="10"/>
          </p:nvPr>
        </p:nvSpPr>
        <p:spPr/>
        <p:txBody>
          <a:bodyPr/>
          <a:lstStyle/>
          <a:p>
            <a:fld id="{CB708180-615B-43EA-ABC7-4C98FED2287B}" type="slidenum">
              <a:rPr lang="en-US" smtClean="0"/>
              <a:t>2</a:t>
            </a:fld>
            <a:endParaRPr lang="en-US"/>
          </a:p>
        </p:txBody>
      </p:sp>
    </p:spTree>
    <p:extLst>
      <p:ext uri="{BB962C8B-B14F-4D97-AF65-F5344CB8AC3E}">
        <p14:creationId xmlns:p14="http://schemas.microsoft.com/office/powerpoint/2010/main" val="4289368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400 S 800 W intersection improvement project is a partnership</a:t>
            </a:r>
            <a:r>
              <a:rPr lang="en-US" baseline="0" dirty="0" smtClean="0"/>
              <a:t> between the Box Elder School District and the City.  Property for right-of-way and credits for street improvement costs were exchanged between the entities to make this critical street realignment project happen.  The overall public’s safety will be tremendously enhanced when this project is completed.</a:t>
            </a:r>
            <a:endParaRPr lang="en-US" dirty="0"/>
          </a:p>
        </p:txBody>
      </p:sp>
      <p:sp>
        <p:nvSpPr>
          <p:cNvPr id="4" name="Slide Number Placeholder 3"/>
          <p:cNvSpPr>
            <a:spLocks noGrp="1"/>
          </p:cNvSpPr>
          <p:nvPr>
            <p:ph type="sldNum" sz="quarter" idx="10"/>
          </p:nvPr>
        </p:nvSpPr>
        <p:spPr/>
        <p:txBody>
          <a:bodyPr/>
          <a:lstStyle/>
          <a:p>
            <a:fld id="{CB708180-615B-43EA-ABC7-4C98FED2287B}" type="slidenum">
              <a:rPr lang="en-US" smtClean="0"/>
              <a:t>3</a:t>
            </a:fld>
            <a:endParaRPr lang="en-US"/>
          </a:p>
        </p:txBody>
      </p:sp>
    </p:spTree>
    <p:extLst>
      <p:ext uri="{BB962C8B-B14F-4D97-AF65-F5344CB8AC3E}">
        <p14:creationId xmlns:p14="http://schemas.microsoft.com/office/powerpoint/2010/main" val="42466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Council has approved $25,000 to finish</a:t>
            </a:r>
            <a:r>
              <a:rPr lang="en-US" baseline="0" dirty="0" smtClean="0"/>
              <a:t> an environmental document that will help garner federal funding for this project.  The project could take approximately three years to fund and construct but the economic benefits for the surrounding area is priceless.  We believe the connecting streets that feed this intersection have the potential to develop into an arterial network similar to 10</a:t>
            </a:r>
            <a:r>
              <a:rPr lang="en-US" baseline="30000" dirty="0" smtClean="0"/>
              <a:t>th</a:t>
            </a:r>
            <a:r>
              <a:rPr lang="en-US" baseline="0" dirty="0" smtClean="0"/>
              <a:t> West in Logan. </a:t>
            </a:r>
            <a:endParaRPr lang="en-US" dirty="0"/>
          </a:p>
        </p:txBody>
      </p:sp>
      <p:sp>
        <p:nvSpPr>
          <p:cNvPr id="4" name="Slide Number Placeholder 3"/>
          <p:cNvSpPr>
            <a:spLocks noGrp="1"/>
          </p:cNvSpPr>
          <p:nvPr>
            <p:ph type="sldNum" sz="quarter" idx="10"/>
          </p:nvPr>
        </p:nvSpPr>
        <p:spPr/>
        <p:txBody>
          <a:bodyPr/>
          <a:lstStyle/>
          <a:p>
            <a:fld id="{CB708180-615B-43EA-ABC7-4C98FED2287B}" type="slidenum">
              <a:rPr lang="en-US" smtClean="0"/>
              <a:t>4</a:t>
            </a:fld>
            <a:endParaRPr lang="en-US"/>
          </a:p>
        </p:txBody>
      </p:sp>
    </p:spTree>
    <p:extLst>
      <p:ext uri="{BB962C8B-B14F-4D97-AF65-F5344CB8AC3E}">
        <p14:creationId xmlns:p14="http://schemas.microsoft.com/office/powerpoint/2010/main" val="1437482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City has secured a water right to develop a new culinary well</a:t>
            </a:r>
            <a:r>
              <a:rPr lang="en-US" baseline="0" dirty="0" smtClean="0"/>
              <a:t> located in the mouth of Box Elder Canyon.  Funding for drilling a test well and developing it into a culinary water source is estimated to cost $1.5 million.  The project costs will be funded through the Procter &amp; Gamble bonds issued to replace culinary water used for the operation of their plant.  This photograph shows the Flat Bottom Canyon Well and pump house that is nearing completion.</a:t>
            </a:r>
            <a:endParaRPr lang="en-US" dirty="0"/>
          </a:p>
        </p:txBody>
      </p:sp>
      <p:sp>
        <p:nvSpPr>
          <p:cNvPr id="4" name="Slide Number Placeholder 3"/>
          <p:cNvSpPr>
            <a:spLocks noGrp="1"/>
          </p:cNvSpPr>
          <p:nvPr>
            <p:ph type="sldNum" sz="quarter" idx="10"/>
          </p:nvPr>
        </p:nvSpPr>
        <p:spPr/>
        <p:txBody>
          <a:bodyPr/>
          <a:lstStyle/>
          <a:p>
            <a:fld id="{CB708180-615B-43EA-ABC7-4C98FED2287B}" type="slidenum">
              <a:rPr lang="en-US" smtClean="0"/>
              <a:t>5</a:t>
            </a:fld>
            <a:endParaRPr lang="en-US"/>
          </a:p>
        </p:txBody>
      </p:sp>
    </p:spTree>
    <p:extLst>
      <p:ext uri="{BB962C8B-B14F-4D97-AF65-F5344CB8AC3E}">
        <p14:creationId xmlns:p14="http://schemas.microsoft.com/office/powerpoint/2010/main" val="4038406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new Green Waste/Recycling Center was opened earlier</a:t>
            </a:r>
            <a:r>
              <a:rPr lang="en-US" baseline="0" dirty="0" smtClean="0"/>
              <a:t> this spring.  The l</a:t>
            </a:r>
            <a:r>
              <a:rPr lang="en-US" dirty="0" smtClean="0"/>
              <a:t>ocation change has increased efficiency of operations by combining waste treatment &amp; composting operations on adjoining</a:t>
            </a:r>
            <a:r>
              <a:rPr lang="en-US" baseline="0" dirty="0" smtClean="0"/>
              <a:t> properties.  The Center is well used by our citizen as well as those in the surrounding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CB708180-615B-43EA-ABC7-4C98FED2287B}" type="slidenum">
              <a:rPr lang="en-US" smtClean="0"/>
              <a:t>6</a:t>
            </a:fld>
            <a:endParaRPr lang="en-US"/>
          </a:p>
        </p:txBody>
      </p:sp>
    </p:spTree>
    <p:extLst>
      <p:ext uri="{BB962C8B-B14F-4D97-AF65-F5344CB8AC3E}">
        <p14:creationId xmlns:p14="http://schemas.microsoft.com/office/powerpoint/2010/main" val="1026868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Mayor &amp; City Council considered the current cash needs of the City for operations and emergencies.  The Council decided to establish a goal to write policies with cash targets for the City to ensure financial stability.  Cash targets shall be established as a percentage of budgeted operating expenses plus additional reserves that may be needed for unexpected events.  Currently Brigham City has adequate cash reserves to cover operations. </a:t>
            </a:r>
          </a:p>
          <a:p>
            <a:endParaRPr lang="en-US" baseline="0" dirty="0" smtClean="0"/>
          </a:p>
          <a:p>
            <a:r>
              <a:rPr lang="en-US" dirty="0" smtClean="0"/>
              <a:t>The Mayor</a:t>
            </a:r>
            <a:r>
              <a:rPr lang="en-US" baseline="0" dirty="0" smtClean="0"/>
              <a:t> &amp; Council also determined that two major risks are currently facing the City and need to be addressed before things worsen.  The risks are the aging and deterioration of</a:t>
            </a:r>
            <a:r>
              <a:rPr lang="en-US" sz="1100" baseline="0" dirty="0" smtClean="0"/>
              <a:t> city facilities and electrical en</a:t>
            </a:r>
            <a:r>
              <a:rPr lang="en-US" baseline="0" dirty="0" smtClean="0"/>
              <a:t>ergy alternatives.</a:t>
            </a:r>
            <a:endParaRPr lang="en-US" dirty="0" smtClean="0"/>
          </a:p>
          <a:p>
            <a:endParaRPr lang="en-US" dirty="0"/>
          </a:p>
        </p:txBody>
      </p:sp>
      <p:sp>
        <p:nvSpPr>
          <p:cNvPr id="4" name="Slide Number Placeholder 3"/>
          <p:cNvSpPr>
            <a:spLocks noGrp="1"/>
          </p:cNvSpPr>
          <p:nvPr>
            <p:ph type="sldNum" sz="quarter" idx="10"/>
          </p:nvPr>
        </p:nvSpPr>
        <p:spPr/>
        <p:txBody>
          <a:bodyPr/>
          <a:lstStyle/>
          <a:p>
            <a:fld id="{CB708180-615B-43EA-ABC7-4C98FED2287B}" type="slidenum">
              <a:rPr lang="en-US" smtClean="0"/>
              <a:t>7</a:t>
            </a:fld>
            <a:endParaRPr lang="en-US"/>
          </a:p>
        </p:txBody>
      </p:sp>
    </p:spTree>
    <p:extLst>
      <p:ext uri="{BB962C8B-B14F-4D97-AF65-F5344CB8AC3E}">
        <p14:creationId xmlns:p14="http://schemas.microsoft.com/office/powerpoint/2010/main" val="2184081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 the preparation</a:t>
            </a:r>
            <a:r>
              <a:rPr lang="en-US" baseline="0" dirty="0" smtClean="0"/>
              <a:t> of the budget it was noted that the swimming pool was loosing water rapidly due to various failures of the pool’s components.  The plaster lining is </a:t>
            </a:r>
            <a:r>
              <a:rPr lang="en-US" baseline="0" dirty="0" smtClean="0">
                <a:solidFill>
                  <a:srgbClr val="FF0000"/>
                </a:solidFill>
                <a:effectLst>
                  <a:outerShdw blurRad="38100" dist="38100" dir="2700000" algn="tl">
                    <a:srgbClr val="000000">
                      <a:alpha val="43137"/>
                    </a:srgbClr>
                  </a:outerShdw>
                </a:effectLst>
              </a:rPr>
              <a:t>17 </a:t>
            </a:r>
            <a:r>
              <a:rPr lang="en-US" baseline="0" dirty="0" smtClean="0"/>
              <a:t>years old, which is several years past normal warranties, which generally range from 10 to 15 years for swimming pools.  It is estimated that sufficient repairs to the pool will cost around $500,000.  </a:t>
            </a:r>
          </a:p>
          <a:p>
            <a:endParaRPr lang="en-US" baseline="0" dirty="0" smtClean="0"/>
          </a:p>
          <a:p>
            <a:r>
              <a:rPr lang="en-US" dirty="0" smtClean="0"/>
              <a:t>Staff have</a:t>
            </a:r>
            <a:r>
              <a:rPr lang="en-US" baseline="0" dirty="0" smtClean="0"/>
              <a:t> also noted that many City facilities are aging, with little to no money being allocated for maintenance of these buildings.  The buildings maintenance budget has been steadily increasing to pay for repairs of worn out materials.  For example, City hall was constructed in 1973.  We know that the building is not energy efficient and that there are problems arising with the heating and cooling system.  Sufficient funding has not been allocated to facilitate projects due to the difficult economy we have all experienced the last few years.  </a:t>
            </a:r>
          </a:p>
          <a:p>
            <a:endParaRPr lang="en-US" baseline="0" dirty="0" smtClean="0"/>
          </a:p>
          <a:p>
            <a:r>
              <a:rPr lang="en-US" dirty="0" smtClean="0"/>
              <a:t>The Mayor</a:t>
            </a:r>
            <a:r>
              <a:rPr lang="en-US" baseline="0" dirty="0" smtClean="0"/>
              <a:t> and Council determined that action needs to be taken to address this problem.  The long-term solution decided upon was the creation of a capital facility fund that will function similar to the fleet fund currently used for vehicles.  Although some of the details of the program haven’t been worked out yet, when assets that will wear out over time are purchased departments who use the assets will pay a lease payment each year to plan for the replacement of the asset.  Also, any user fees related to facilities could go to offset the maintenance and replacement cost of the facilities.</a:t>
            </a:r>
            <a:endParaRPr lang="en-US" dirty="0"/>
          </a:p>
        </p:txBody>
      </p:sp>
      <p:sp>
        <p:nvSpPr>
          <p:cNvPr id="4" name="Slide Number Placeholder 3"/>
          <p:cNvSpPr>
            <a:spLocks noGrp="1"/>
          </p:cNvSpPr>
          <p:nvPr>
            <p:ph type="sldNum" sz="quarter" idx="10"/>
          </p:nvPr>
        </p:nvSpPr>
        <p:spPr/>
        <p:txBody>
          <a:bodyPr/>
          <a:lstStyle/>
          <a:p>
            <a:fld id="{CB708180-615B-43EA-ABC7-4C98FED2287B}" type="slidenum">
              <a:rPr lang="en-US" smtClean="0"/>
              <a:t>8</a:t>
            </a:fld>
            <a:endParaRPr lang="en-US"/>
          </a:p>
        </p:txBody>
      </p:sp>
    </p:spTree>
    <p:extLst>
      <p:ext uri="{BB962C8B-B14F-4D97-AF65-F5344CB8AC3E}">
        <p14:creationId xmlns:p14="http://schemas.microsoft.com/office/powerpoint/2010/main" val="489346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Approximately 72% of the electric</a:t>
            </a:r>
            <a:r>
              <a:rPr lang="en-US" baseline="0" dirty="0" smtClean="0"/>
              <a:t> power used in Brigham City is supplied by Rocky Mountain Power.  The City has a contract with Rocky Mountain Power that locks in the baseline cost for the power through June 2015.  Rocky Mountain Power has indicated that if a new contracted is negotiated in 2015 we should expect a 29% increase in the cost of power.</a:t>
            </a:r>
          </a:p>
          <a:p>
            <a:endParaRPr lang="en-US" baseline="0" dirty="0" smtClean="0"/>
          </a:p>
          <a:p>
            <a:r>
              <a:rPr lang="en-US" baseline="0" dirty="0" smtClean="0"/>
              <a:t>The Council believes that it is important that all possible alternative power sources need to be researched by the City to find a reliable source of power for the future of Brigham City.  A retreat is currently being planned to discuss the direction the City wants to take in relation to power sources.  All options are currently being explored.</a:t>
            </a:r>
            <a:endParaRPr lang="en-US" dirty="0"/>
          </a:p>
        </p:txBody>
      </p:sp>
      <p:sp>
        <p:nvSpPr>
          <p:cNvPr id="4" name="Slide Number Placeholder 3"/>
          <p:cNvSpPr>
            <a:spLocks noGrp="1"/>
          </p:cNvSpPr>
          <p:nvPr>
            <p:ph type="sldNum" sz="quarter" idx="10"/>
          </p:nvPr>
        </p:nvSpPr>
        <p:spPr/>
        <p:txBody>
          <a:bodyPr/>
          <a:lstStyle/>
          <a:p>
            <a:fld id="{CB708180-615B-43EA-ABC7-4C98FED2287B}" type="slidenum">
              <a:rPr lang="en-US" smtClean="0"/>
              <a:t>9</a:t>
            </a:fld>
            <a:endParaRPr lang="en-US"/>
          </a:p>
        </p:txBody>
      </p:sp>
    </p:spTree>
    <p:extLst>
      <p:ext uri="{BB962C8B-B14F-4D97-AF65-F5344CB8AC3E}">
        <p14:creationId xmlns:p14="http://schemas.microsoft.com/office/powerpoint/2010/main" val="879344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Electricity cost from Rocky Mountain</a:t>
            </a:r>
            <a:r>
              <a:rPr lang="en-US" baseline="0" dirty="0" smtClean="0"/>
              <a:t> Power </a:t>
            </a:r>
            <a:r>
              <a:rPr lang="en-US" dirty="0" smtClean="0"/>
              <a:t>over the past 4 years have increased </a:t>
            </a:r>
            <a:r>
              <a:rPr lang="en-US" smtClean="0"/>
              <a:t>by </a:t>
            </a:r>
            <a:r>
              <a:rPr lang="en-US" smtClean="0"/>
              <a:t>33%.  </a:t>
            </a:r>
            <a:r>
              <a:rPr lang="en-US" dirty="0" smtClean="0"/>
              <a:t>The</a:t>
            </a:r>
            <a:r>
              <a:rPr lang="en-US" baseline="0" dirty="0" smtClean="0"/>
              <a:t> City has not passed any rate increases on to our customers for the past several years, which has reduced funds available for capital projects in the Electrical Department.  The Mayor and Council have determined that we no longer can absorb power rate increases so a 2.82% rate increase which we are about to receive from RMP will be added to our customers’ utility bill beginning this next fiscal year.</a:t>
            </a:r>
          </a:p>
          <a:p>
            <a:endParaRPr lang="en-US" baseline="0" dirty="0" smtClean="0"/>
          </a:p>
          <a:p>
            <a:r>
              <a:rPr lang="en-US" baseline="0" dirty="0" smtClean="0"/>
              <a:t>In addition, starting in July, the City will begin using a seasonal tiered rate structure for charging power usage to customers.  The new rate structure will have separate summer and winter rates that are tiered usage.  For example, if a customer is a high power user in the summer their bill will increase when compared to the prior year.  If a customer is a low power user in the winter their bill will decrease when compared to the prior year.  The change is designed to give customers the opportunity to control their power costs based on their usage habits.  There are no other utility rate increases being proposed in this year’s budget.</a:t>
            </a:r>
            <a:endParaRPr lang="en-US" dirty="0"/>
          </a:p>
        </p:txBody>
      </p:sp>
      <p:sp>
        <p:nvSpPr>
          <p:cNvPr id="4" name="Slide Number Placeholder 3"/>
          <p:cNvSpPr>
            <a:spLocks noGrp="1"/>
          </p:cNvSpPr>
          <p:nvPr>
            <p:ph type="sldNum" sz="quarter" idx="10"/>
          </p:nvPr>
        </p:nvSpPr>
        <p:spPr/>
        <p:txBody>
          <a:bodyPr/>
          <a:lstStyle/>
          <a:p>
            <a:fld id="{CB708180-615B-43EA-ABC7-4C98FED2287B}" type="slidenum">
              <a:rPr lang="en-US" smtClean="0"/>
              <a:t>10</a:t>
            </a:fld>
            <a:endParaRPr lang="en-US"/>
          </a:p>
        </p:txBody>
      </p:sp>
    </p:spTree>
    <p:extLst>
      <p:ext uri="{BB962C8B-B14F-4D97-AF65-F5344CB8AC3E}">
        <p14:creationId xmlns:p14="http://schemas.microsoft.com/office/powerpoint/2010/main" val="2030561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city has budgeted $786,000 in funding for</a:t>
            </a:r>
            <a:r>
              <a:rPr lang="en-US" baseline="0" dirty="0" smtClean="0"/>
              <a:t> the replacement of 17 pieces of equipment and vehicles.  These purchases will help maintain the relatively good condition of the City fleet.  Money received from departments for equipment lease payments during the year is used to purchase vehicles and equipment.</a:t>
            </a:r>
            <a:endParaRPr lang="en-US" dirty="0" smtClean="0"/>
          </a:p>
          <a:p>
            <a:endParaRPr lang="en-US" dirty="0"/>
          </a:p>
        </p:txBody>
      </p:sp>
      <p:sp>
        <p:nvSpPr>
          <p:cNvPr id="4" name="Slide Number Placeholder 3"/>
          <p:cNvSpPr>
            <a:spLocks noGrp="1"/>
          </p:cNvSpPr>
          <p:nvPr>
            <p:ph type="sldNum" sz="quarter" idx="10"/>
          </p:nvPr>
        </p:nvSpPr>
        <p:spPr/>
        <p:txBody>
          <a:bodyPr/>
          <a:lstStyle/>
          <a:p>
            <a:fld id="{CB708180-615B-43EA-ABC7-4C98FED2287B}" type="slidenum">
              <a:rPr lang="en-US" smtClean="0"/>
              <a:t>11</a:t>
            </a:fld>
            <a:endParaRPr lang="en-US"/>
          </a:p>
        </p:txBody>
      </p:sp>
    </p:spTree>
    <p:extLst>
      <p:ext uri="{BB962C8B-B14F-4D97-AF65-F5344CB8AC3E}">
        <p14:creationId xmlns:p14="http://schemas.microsoft.com/office/powerpoint/2010/main" val="613002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a:t>
            </a:r>
            <a:r>
              <a:rPr lang="en-US" baseline="0" dirty="0" smtClean="0"/>
              <a:t> is recommended that impact fees are reviewed every six years to address economical changes which means they can go up or down depending on the economy.</a:t>
            </a:r>
            <a:endParaRPr lang="en-US" dirty="0"/>
          </a:p>
        </p:txBody>
      </p:sp>
      <p:sp>
        <p:nvSpPr>
          <p:cNvPr id="4" name="Slide Number Placeholder 3"/>
          <p:cNvSpPr>
            <a:spLocks noGrp="1"/>
          </p:cNvSpPr>
          <p:nvPr>
            <p:ph type="sldNum" sz="quarter" idx="10"/>
          </p:nvPr>
        </p:nvSpPr>
        <p:spPr/>
        <p:txBody>
          <a:bodyPr/>
          <a:lstStyle/>
          <a:p>
            <a:fld id="{CB708180-615B-43EA-ABC7-4C98FED2287B}" type="slidenum">
              <a:rPr lang="en-US" smtClean="0"/>
              <a:t>12</a:t>
            </a:fld>
            <a:endParaRPr lang="en-US"/>
          </a:p>
        </p:txBody>
      </p:sp>
    </p:spTree>
    <p:extLst>
      <p:ext uri="{BB962C8B-B14F-4D97-AF65-F5344CB8AC3E}">
        <p14:creationId xmlns:p14="http://schemas.microsoft.com/office/powerpoint/2010/main" val="2101655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year the Council</a:t>
            </a:r>
            <a:r>
              <a:rPr lang="en-US" baseline="0" dirty="0" smtClean="0"/>
              <a:t> has approved a 2.1% merit and 0.4% market adjustment for the employees of our city.  The merit increase mirrors the Consumer Price Index for 2012 of 2.1%.  There have been numerous reductions in City staffing over the past several years and our employees have absorbed the extra work loads with enthusiasm and efficiency.  The elected officials of this community are very proud of our employees and recognize all they do in providing services for this community.</a:t>
            </a:r>
            <a:endParaRPr lang="en-US" dirty="0"/>
          </a:p>
        </p:txBody>
      </p:sp>
      <p:sp>
        <p:nvSpPr>
          <p:cNvPr id="4" name="Slide Number Placeholder 3"/>
          <p:cNvSpPr>
            <a:spLocks noGrp="1"/>
          </p:cNvSpPr>
          <p:nvPr>
            <p:ph type="sldNum" sz="quarter" idx="10"/>
          </p:nvPr>
        </p:nvSpPr>
        <p:spPr/>
        <p:txBody>
          <a:bodyPr/>
          <a:lstStyle/>
          <a:p>
            <a:fld id="{CB708180-615B-43EA-ABC7-4C98FED2287B}" type="slidenum">
              <a:rPr lang="en-US" smtClean="0"/>
              <a:t>13</a:t>
            </a:fld>
            <a:endParaRPr lang="en-US"/>
          </a:p>
        </p:txBody>
      </p:sp>
    </p:spTree>
    <p:extLst>
      <p:ext uri="{BB962C8B-B14F-4D97-AF65-F5344CB8AC3E}">
        <p14:creationId xmlns:p14="http://schemas.microsoft.com/office/powerpoint/2010/main" val="1971275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the slide.  Recap of 2013-2014</a:t>
            </a:r>
            <a:r>
              <a:rPr lang="en-US" baseline="0" dirty="0" smtClean="0"/>
              <a:t> budget</a:t>
            </a:r>
            <a:endParaRPr lang="en-US" dirty="0"/>
          </a:p>
        </p:txBody>
      </p:sp>
      <p:sp>
        <p:nvSpPr>
          <p:cNvPr id="4" name="Slide Number Placeholder 3"/>
          <p:cNvSpPr>
            <a:spLocks noGrp="1"/>
          </p:cNvSpPr>
          <p:nvPr>
            <p:ph type="sldNum" sz="quarter" idx="10"/>
          </p:nvPr>
        </p:nvSpPr>
        <p:spPr/>
        <p:txBody>
          <a:bodyPr/>
          <a:lstStyle/>
          <a:p>
            <a:fld id="{CB708180-615B-43EA-ABC7-4C98FED2287B}" type="slidenum">
              <a:rPr lang="en-US" smtClean="0"/>
              <a:t>14</a:t>
            </a:fld>
            <a:endParaRPr lang="en-US"/>
          </a:p>
        </p:txBody>
      </p:sp>
    </p:spTree>
    <p:extLst>
      <p:ext uri="{BB962C8B-B14F-4D97-AF65-F5344CB8AC3E}">
        <p14:creationId xmlns:p14="http://schemas.microsoft.com/office/powerpoint/2010/main" val="31698492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shows the sources of revenue</a:t>
            </a:r>
            <a:r>
              <a:rPr lang="en-US" baseline="0" dirty="0" smtClean="0"/>
              <a:t> in the general fund.  </a:t>
            </a:r>
            <a:r>
              <a:rPr lang="en-US" dirty="0" smtClean="0"/>
              <a:t>Transfers account</a:t>
            </a:r>
            <a:r>
              <a:rPr lang="en-US" baseline="0" dirty="0" smtClean="0"/>
              <a:t> for 26% of revenue.  Sales taxes account for an additional 25% of revenue.  Property taxes are only 6% of revenue in the general fund.</a:t>
            </a:r>
            <a:endParaRPr lang="en-US" dirty="0"/>
          </a:p>
        </p:txBody>
      </p:sp>
      <p:sp>
        <p:nvSpPr>
          <p:cNvPr id="4" name="Slide Number Placeholder 3"/>
          <p:cNvSpPr>
            <a:spLocks noGrp="1"/>
          </p:cNvSpPr>
          <p:nvPr>
            <p:ph type="sldNum" sz="quarter" idx="10"/>
          </p:nvPr>
        </p:nvSpPr>
        <p:spPr/>
        <p:txBody>
          <a:bodyPr/>
          <a:lstStyle/>
          <a:p>
            <a:fld id="{CB708180-615B-43EA-ABC7-4C98FED2287B}" type="slidenum">
              <a:rPr lang="en-US" smtClean="0"/>
              <a:t>15</a:t>
            </a:fld>
            <a:endParaRPr lang="en-US"/>
          </a:p>
        </p:txBody>
      </p:sp>
    </p:spTree>
    <p:extLst>
      <p:ext uri="{BB962C8B-B14F-4D97-AF65-F5344CB8AC3E}">
        <p14:creationId xmlns:p14="http://schemas.microsoft.com/office/powerpoint/2010/main" val="2879635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shows the budgeted spending </a:t>
            </a:r>
            <a:r>
              <a:rPr lang="en-US" baseline="0" dirty="0" smtClean="0"/>
              <a:t>in the general fund.  </a:t>
            </a:r>
            <a:endParaRPr lang="en-US" dirty="0"/>
          </a:p>
        </p:txBody>
      </p:sp>
      <p:sp>
        <p:nvSpPr>
          <p:cNvPr id="4" name="Slide Number Placeholder 3"/>
          <p:cNvSpPr>
            <a:spLocks noGrp="1"/>
          </p:cNvSpPr>
          <p:nvPr>
            <p:ph type="sldNum" sz="quarter" idx="10"/>
          </p:nvPr>
        </p:nvSpPr>
        <p:spPr/>
        <p:txBody>
          <a:bodyPr/>
          <a:lstStyle/>
          <a:p>
            <a:fld id="{CB708180-615B-43EA-ABC7-4C98FED2287B}" type="slidenum">
              <a:rPr lang="en-US" smtClean="0"/>
              <a:t>16</a:t>
            </a:fld>
            <a:endParaRPr lang="en-US"/>
          </a:p>
        </p:txBody>
      </p:sp>
    </p:spTree>
    <p:extLst>
      <p:ext uri="{BB962C8B-B14F-4D97-AF65-F5344CB8AC3E}">
        <p14:creationId xmlns:p14="http://schemas.microsoft.com/office/powerpoint/2010/main" val="3829746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chart shows total</a:t>
            </a:r>
            <a:r>
              <a:rPr lang="en-US" baseline="0" dirty="0" smtClean="0"/>
              <a:t> budget by fund type.  Utility funds are over 50% of the total budget.  The general fund is an additional 25% of the total budget.</a:t>
            </a:r>
            <a:endParaRPr lang="en-US" dirty="0"/>
          </a:p>
        </p:txBody>
      </p:sp>
      <p:sp>
        <p:nvSpPr>
          <p:cNvPr id="4" name="Slide Number Placeholder 3"/>
          <p:cNvSpPr>
            <a:spLocks noGrp="1"/>
          </p:cNvSpPr>
          <p:nvPr>
            <p:ph type="sldNum" sz="quarter" idx="10"/>
          </p:nvPr>
        </p:nvSpPr>
        <p:spPr/>
        <p:txBody>
          <a:bodyPr/>
          <a:lstStyle/>
          <a:p>
            <a:fld id="{CB708180-615B-43EA-ABC7-4C98FED2287B}" type="slidenum">
              <a:rPr lang="en-US" smtClean="0"/>
              <a:t>17</a:t>
            </a:fld>
            <a:endParaRPr lang="en-US"/>
          </a:p>
        </p:txBody>
      </p:sp>
    </p:spTree>
    <p:extLst>
      <p:ext uri="{BB962C8B-B14F-4D97-AF65-F5344CB8AC3E}">
        <p14:creationId xmlns:p14="http://schemas.microsoft.com/office/powerpoint/2010/main" val="41796687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preparation of the budget was difficult this year.  I would like to thank the Council for their time and efforts to prepare the budget.  </a:t>
            </a:r>
            <a:endParaRPr lang="en-US" dirty="0" smtClean="0"/>
          </a:p>
          <a:p>
            <a:endParaRPr lang="en-US" dirty="0" smtClean="0"/>
          </a:p>
          <a:p>
            <a:r>
              <a:rPr lang="en-US" baseline="0" smtClean="0"/>
              <a:t>I </a:t>
            </a:r>
            <a:r>
              <a:rPr lang="en-US" baseline="0" dirty="0" smtClean="0"/>
              <a:t>would also like to thank the City staff for their diligence in working through the budget process and making adjustments to their budget when asked.  You all did a great job and we are looking forward to another successful year.</a:t>
            </a:r>
            <a:endParaRPr lang="en-US" dirty="0"/>
          </a:p>
        </p:txBody>
      </p:sp>
      <p:sp>
        <p:nvSpPr>
          <p:cNvPr id="4" name="Slide Number Placeholder 3"/>
          <p:cNvSpPr>
            <a:spLocks noGrp="1"/>
          </p:cNvSpPr>
          <p:nvPr>
            <p:ph type="sldNum" sz="quarter" idx="10"/>
          </p:nvPr>
        </p:nvSpPr>
        <p:spPr/>
        <p:txBody>
          <a:bodyPr/>
          <a:lstStyle/>
          <a:p>
            <a:fld id="{CB708180-615B-43EA-ABC7-4C98FED2287B}" type="slidenum">
              <a:rPr lang="en-US" smtClean="0"/>
              <a:t>18</a:t>
            </a:fld>
            <a:endParaRPr lang="en-US"/>
          </a:p>
        </p:txBody>
      </p:sp>
    </p:spTree>
    <p:extLst>
      <p:ext uri="{BB962C8B-B14F-4D97-AF65-F5344CB8AC3E}">
        <p14:creationId xmlns:p14="http://schemas.microsoft.com/office/powerpoint/2010/main" val="2968347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B00F271A-5863-4304-9AA1-6B9D4A7DF82C}" type="datetimeFigureOut">
              <a:rPr lang="en-US" smtClean="0"/>
              <a:t>6/14/2013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08C0D573-FC98-48EB-A225-EE87B5C716BF}"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00F271A-5863-4304-9AA1-6B9D4A7DF82C}" type="datetimeFigureOut">
              <a:rPr lang="en-US" smtClean="0"/>
              <a:t>6/14/2013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8C0D573-FC98-48EB-A225-EE87B5C716B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00F271A-5863-4304-9AA1-6B9D4A7DF82C}" type="datetimeFigureOut">
              <a:rPr lang="en-US" smtClean="0"/>
              <a:t>6/14/2013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8C0D573-FC98-48EB-A225-EE87B5C716BF}"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00F271A-5863-4304-9AA1-6B9D4A7DF82C}" type="datetimeFigureOut">
              <a:rPr lang="en-US" smtClean="0"/>
              <a:t>6/14/2013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8C0D573-FC98-48EB-A225-EE87B5C716B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00F271A-5863-4304-9AA1-6B9D4A7DF82C}" type="datetimeFigureOut">
              <a:rPr lang="en-US" smtClean="0"/>
              <a:t>6/14/2013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8C0D573-FC98-48EB-A225-EE87B5C716B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00F271A-5863-4304-9AA1-6B9D4A7DF82C}" type="datetimeFigureOut">
              <a:rPr lang="en-US" smtClean="0"/>
              <a:t>6/14/2013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8C0D573-FC98-48EB-A225-EE87B5C716B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B00F271A-5863-4304-9AA1-6B9D4A7DF82C}" type="datetimeFigureOut">
              <a:rPr lang="en-US" smtClean="0"/>
              <a:t>6/14/2013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08C0D573-FC98-48EB-A225-EE87B5C716BF}"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00F271A-5863-4304-9AA1-6B9D4A7DF82C}" type="datetimeFigureOut">
              <a:rPr lang="en-US" smtClean="0"/>
              <a:t>6/14/2013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8C0D573-FC98-48EB-A225-EE87B5C716B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B00F271A-5863-4304-9AA1-6B9D4A7DF82C}" type="datetimeFigureOut">
              <a:rPr lang="en-US" smtClean="0"/>
              <a:t>6/14/2013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8C0D573-FC98-48EB-A225-EE87B5C716BF}"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00F271A-5863-4304-9AA1-6B9D4A7DF82C}" type="datetimeFigureOut">
              <a:rPr lang="en-US" smtClean="0"/>
              <a:t>6/14/2013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8C0D573-FC98-48EB-A225-EE87B5C716B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00F271A-5863-4304-9AA1-6B9D4A7DF82C}" type="datetimeFigureOut">
              <a:rPr lang="en-US" smtClean="0"/>
              <a:t>6/14/2013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8C0D573-FC98-48EB-A225-EE87B5C716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00F271A-5863-4304-9AA1-6B9D4A7DF82C}" type="datetimeFigureOut">
              <a:rPr lang="en-US" smtClean="0"/>
              <a:t>6/14/2013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8C0D573-FC98-48EB-A225-EE87B5C716BF}"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609600"/>
            <a:ext cx="7315200" cy="2666999"/>
          </a:xfrm>
        </p:spPr>
        <p:txBody>
          <a:bodyPr>
            <a:noAutofit/>
          </a:bodyPr>
          <a:lstStyle/>
          <a:p>
            <a:pPr algn="ctr"/>
            <a:r>
              <a:rPr lang="en-US" sz="3200" dirty="0" smtClean="0">
                <a:latin typeface="Bookman Old Style" pitchFamily="18" charset="0"/>
              </a:rPr>
              <a:t>BRIGAM CITY CORPORATION’S</a:t>
            </a:r>
            <a:br>
              <a:rPr lang="en-US" sz="3200" dirty="0" smtClean="0">
                <a:latin typeface="Bookman Old Style" pitchFamily="18" charset="0"/>
              </a:rPr>
            </a:br>
            <a:r>
              <a:rPr lang="en-US" sz="3200" dirty="0" smtClean="0">
                <a:latin typeface="Bookman Old Style" pitchFamily="18" charset="0"/>
              </a:rPr>
              <a:t/>
            </a:r>
            <a:br>
              <a:rPr lang="en-US" sz="3200" dirty="0" smtClean="0">
                <a:latin typeface="Bookman Old Style" pitchFamily="18" charset="0"/>
              </a:rPr>
            </a:br>
            <a:r>
              <a:rPr lang="en-US" sz="3200" dirty="0" smtClean="0">
                <a:latin typeface="Bookman Old Style" pitchFamily="18" charset="0"/>
              </a:rPr>
              <a:t>2013 – 2014 BUDGET </a:t>
            </a:r>
            <a:br>
              <a:rPr lang="en-US" sz="3200" dirty="0" smtClean="0">
                <a:latin typeface="Bookman Old Style" pitchFamily="18" charset="0"/>
              </a:rPr>
            </a:br>
            <a:r>
              <a:rPr lang="en-US" sz="3200" dirty="0">
                <a:latin typeface="Bookman Old Style" pitchFamily="18" charset="0"/>
              </a:rPr>
              <a:t/>
            </a:r>
            <a:br>
              <a:rPr lang="en-US" sz="3200" dirty="0">
                <a:latin typeface="Bookman Old Style" pitchFamily="18" charset="0"/>
              </a:rPr>
            </a:br>
            <a:r>
              <a:rPr lang="en-US" sz="3200" dirty="0" smtClean="0">
                <a:latin typeface="Bookman Old Style" pitchFamily="18" charset="0"/>
              </a:rPr>
              <a:t>PRESENTATION</a:t>
            </a:r>
            <a:endParaRPr lang="en-US" sz="3200" dirty="0">
              <a:latin typeface="Bookman Old Style" pitchFamily="18" charset="0"/>
            </a:endParaRPr>
          </a:p>
        </p:txBody>
      </p:sp>
      <p:sp>
        <p:nvSpPr>
          <p:cNvPr id="3" name="Subtitle 2"/>
          <p:cNvSpPr>
            <a:spLocks noGrp="1"/>
          </p:cNvSpPr>
          <p:nvPr>
            <p:ph type="subTitle" idx="1"/>
          </p:nvPr>
        </p:nvSpPr>
        <p:spPr>
          <a:xfrm>
            <a:off x="1295400" y="4495800"/>
            <a:ext cx="6400800" cy="1752600"/>
          </a:xfrm>
        </p:spPr>
        <p:txBody>
          <a:bodyPr/>
          <a:lstStyle/>
          <a:p>
            <a:r>
              <a:rPr lang="en-US" dirty="0" smtClean="0"/>
              <a:t>Presented By:</a:t>
            </a:r>
          </a:p>
          <a:p>
            <a:r>
              <a:rPr lang="en-US" dirty="0" smtClean="0"/>
              <a:t>Tyler Vincent, Mayor Pro Tem</a:t>
            </a:r>
            <a:endParaRPr lang="en-US" dirty="0"/>
          </a:p>
        </p:txBody>
      </p:sp>
    </p:spTree>
    <p:extLst>
      <p:ext uri="{BB962C8B-B14F-4D97-AF65-F5344CB8AC3E}">
        <p14:creationId xmlns:p14="http://schemas.microsoft.com/office/powerpoint/2010/main" val="2309659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Department of Energy Grant</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0" y="1371600"/>
            <a:ext cx="3926919" cy="5257800"/>
          </a:xfrm>
          <a:prstGeom prst="rect">
            <a:avLst/>
          </a:prstGeom>
        </p:spPr>
      </p:pic>
      <p:sp>
        <p:nvSpPr>
          <p:cNvPr id="4" name="TextBox 3"/>
          <p:cNvSpPr txBox="1"/>
          <p:nvPr/>
        </p:nvSpPr>
        <p:spPr>
          <a:xfrm>
            <a:off x="1143000" y="2133600"/>
            <a:ext cx="3581400" cy="1384995"/>
          </a:xfrm>
          <a:prstGeom prst="rect">
            <a:avLst/>
          </a:prstGeom>
          <a:noFill/>
        </p:spPr>
        <p:txBody>
          <a:bodyPr wrap="square" rtlCol="0">
            <a:spAutoFit/>
          </a:bodyPr>
          <a:lstStyle/>
          <a:p>
            <a:pPr marL="457200" indent="-457200">
              <a:buFont typeface="Arial" pitchFamily="34" charset="0"/>
              <a:buChar char="•"/>
            </a:pPr>
            <a:r>
              <a:rPr lang="en-US" sz="2800" dirty="0" smtClean="0">
                <a:latin typeface="Arial" pitchFamily="34" charset="0"/>
                <a:cs typeface="Arial" pitchFamily="34" charset="0"/>
              </a:rPr>
              <a:t>$1.9 mil project</a:t>
            </a:r>
          </a:p>
          <a:p>
            <a:pPr marL="457200" indent="-457200">
              <a:buFont typeface="Arial" pitchFamily="34" charset="0"/>
              <a:buChar char="•"/>
            </a:pPr>
            <a:endParaRPr lang="en-US" sz="2800" dirty="0">
              <a:latin typeface="Arial" pitchFamily="34" charset="0"/>
              <a:cs typeface="Arial" pitchFamily="34" charset="0"/>
            </a:endParaRPr>
          </a:p>
          <a:p>
            <a:pPr marL="457200" indent="-457200">
              <a:buFont typeface="Arial" pitchFamily="34" charset="0"/>
              <a:buChar char="•"/>
            </a:pPr>
            <a:r>
              <a:rPr lang="en-US" sz="2800" dirty="0" smtClean="0">
                <a:latin typeface="Arial" pitchFamily="34" charset="0"/>
                <a:cs typeface="Arial" pitchFamily="34" charset="0"/>
              </a:rPr>
              <a:t>$1 mil match</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1080480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400 South 800 West Intersection</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1395211"/>
            <a:ext cx="3733800" cy="5029200"/>
          </a:xfrm>
          <a:prstGeom prst="rect">
            <a:avLst/>
          </a:prstGeom>
        </p:spPr>
      </p:pic>
      <p:sp>
        <p:nvSpPr>
          <p:cNvPr id="4" name="TextBox 3"/>
          <p:cNvSpPr txBox="1"/>
          <p:nvPr/>
        </p:nvSpPr>
        <p:spPr>
          <a:xfrm>
            <a:off x="1371600" y="1524000"/>
            <a:ext cx="3124200" cy="3539430"/>
          </a:xfrm>
          <a:prstGeom prst="rect">
            <a:avLst/>
          </a:prstGeom>
          <a:noFill/>
        </p:spPr>
        <p:txBody>
          <a:bodyPr wrap="square" rtlCol="0">
            <a:spAutoFit/>
          </a:bodyPr>
          <a:lstStyle/>
          <a:p>
            <a:pPr marL="285750" indent="-285750">
              <a:buFont typeface="Arial" pitchFamily="34" charset="0"/>
              <a:buChar char="•"/>
            </a:pPr>
            <a:r>
              <a:rPr lang="en-US" sz="2800" dirty="0" smtClean="0">
                <a:latin typeface="Arial" pitchFamily="34" charset="0"/>
                <a:cs typeface="Arial" pitchFamily="34" charset="0"/>
              </a:rPr>
              <a:t>$296,000 budget for final phase</a:t>
            </a:r>
          </a:p>
          <a:p>
            <a:pPr marL="285750" indent="-285750">
              <a:buFont typeface="Arial" pitchFamily="34" charset="0"/>
              <a:buChar char="•"/>
            </a:pPr>
            <a:r>
              <a:rPr lang="en-US" sz="2800" dirty="0" smtClean="0">
                <a:latin typeface="Arial" pitchFamily="34" charset="0"/>
                <a:cs typeface="Arial" pitchFamily="34" charset="0"/>
              </a:rPr>
              <a:t>August 30</a:t>
            </a:r>
            <a:r>
              <a:rPr lang="en-US" sz="2800" baseline="30000" dirty="0" smtClean="0">
                <a:latin typeface="Arial" pitchFamily="34" charset="0"/>
                <a:cs typeface="Arial" pitchFamily="34" charset="0"/>
              </a:rPr>
              <a:t>th</a:t>
            </a:r>
            <a:r>
              <a:rPr lang="en-US" sz="2800" dirty="0" smtClean="0">
                <a:latin typeface="Arial" pitchFamily="34" charset="0"/>
                <a:cs typeface="Arial" pitchFamily="34" charset="0"/>
              </a:rPr>
              <a:t> project completion</a:t>
            </a:r>
          </a:p>
          <a:p>
            <a:pPr marL="285750" indent="-285750">
              <a:buFont typeface="Arial" pitchFamily="34" charset="0"/>
              <a:buChar char="•"/>
            </a:pPr>
            <a:r>
              <a:rPr lang="en-US" sz="2800" dirty="0" smtClean="0">
                <a:latin typeface="Arial" pitchFamily="34" charset="0"/>
                <a:cs typeface="Arial" pitchFamily="34" charset="0"/>
              </a:rPr>
              <a:t>Major safety enhancement</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16103987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1100 South 1100 West Intersection</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8903" y="1513001"/>
            <a:ext cx="3268368" cy="4572000"/>
          </a:xfrm>
          <a:prstGeom prst="rect">
            <a:avLst/>
          </a:prstGeom>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 y="1509051"/>
            <a:ext cx="4569376"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479635" y="2967335"/>
            <a:ext cx="184730" cy="923330"/>
          </a:xfrm>
          <a:prstGeom prst="rect">
            <a:avLst/>
          </a:prstGeom>
          <a:noFill/>
        </p:spPr>
        <p:txBody>
          <a:bodyPr wrap="none" lIns="91440" tIns="45720" rIns="91440" bIns="45720">
            <a:spAutoFit/>
          </a:bodyPr>
          <a:lstStyle/>
          <a:p>
            <a:pPr algn="ctr"/>
            <a:endParaRPr lang="en-U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5" name="Rectangle 4"/>
          <p:cNvSpPr/>
          <p:nvPr/>
        </p:nvSpPr>
        <p:spPr>
          <a:xfrm>
            <a:off x="5870318" y="1471488"/>
            <a:ext cx="2667001" cy="923330"/>
          </a:xfrm>
          <a:prstGeom prst="rect">
            <a:avLst/>
          </a:prstGeom>
          <a:noFill/>
        </p:spPr>
        <p:txBody>
          <a:bodyPr wrap="square" lIns="91440" tIns="45720" rIns="91440" bIns="45720">
            <a:spAutoFit/>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Existing</a:t>
            </a:r>
            <a:endParaRPr lang="en-U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6" name="Rectangle 5"/>
          <p:cNvSpPr/>
          <p:nvPr/>
        </p:nvSpPr>
        <p:spPr>
          <a:xfrm>
            <a:off x="1731644" y="1533393"/>
            <a:ext cx="2025491" cy="923330"/>
          </a:xfrm>
          <a:prstGeom prst="rect">
            <a:avLst/>
          </a:prstGeom>
          <a:noFill/>
        </p:spPr>
        <p:txBody>
          <a:bodyPr wrap="non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Future</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9424144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Box Elder Canyon Well</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1752600"/>
            <a:ext cx="3962400" cy="4572000"/>
          </a:xfrm>
          <a:prstGeom prst="rect">
            <a:avLst/>
          </a:prstGeom>
        </p:spPr>
      </p:pic>
      <p:sp>
        <p:nvSpPr>
          <p:cNvPr id="4" name="Rectangle 3"/>
          <p:cNvSpPr/>
          <p:nvPr/>
        </p:nvSpPr>
        <p:spPr>
          <a:xfrm>
            <a:off x="5181600" y="1905000"/>
            <a:ext cx="3989007" cy="830997"/>
          </a:xfrm>
          <a:prstGeom prst="rect">
            <a:avLst/>
          </a:prstGeom>
          <a:noFill/>
        </p:spPr>
        <p:txBody>
          <a:bodyPr wrap="square" lIns="91440" tIns="45720" rIns="91440" bIns="45720">
            <a:spAutoFit/>
          </a:bodyPr>
          <a:lstStyle/>
          <a:p>
            <a:pPr algn="ctr"/>
            <a:r>
              <a:rPr lang="en-US" sz="2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itchFamily="34" charset="0"/>
                <a:cs typeface="Arial" pitchFamily="34" charset="0"/>
              </a:rPr>
              <a:t>Flat Bottom Canyon Well</a:t>
            </a:r>
            <a:endParaRPr lang="en-US" sz="2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itchFamily="34" charset="0"/>
              <a:cs typeface="Arial" pitchFamily="34" charset="0"/>
            </a:endParaRPr>
          </a:p>
        </p:txBody>
      </p:sp>
      <p:sp>
        <p:nvSpPr>
          <p:cNvPr id="5" name="TextBox 4"/>
          <p:cNvSpPr txBox="1"/>
          <p:nvPr/>
        </p:nvSpPr>
        <p:spPr>
          <a:xfrm>
            <a:off x="990600" y="1900707"/>
            <a:ext cx="3962400" cy="2523768"/>
          </a:xfrm>
          <a:prstGeom prst="rect">
            <a:avLst/>
          </a:prstGeom>
          <a:noFill/>
        </p:spPr>
        <p:txBody>
          <a:bodyPr wrap="square" rtlCol="0">
            <a:spAutoFit/>
          </a:bodyPr>
          <a:lstStyle/>
          <a:p>
            <a:pPr marL="285750" indent="-285750">
              <a:buFont typeface="Arial" pitchFamily="34" charset="0"/>
              <a:buChar char="•"/>
            </a:pPr>
            <a:r>
              <a:rPr lang="en-US" sz="2800" dirty="0" smtClean="0">
                <a:latin typeface="Arial" pitchFamily="34" charset="0"/>
                <a:cs typeface="Arial" pitchFamily="34" charset="0"/>
              </a:rPr>
              <a:t>$200,000 test well</a:t>
            </a:r>
          </a:p>
          <a:p>
            <a:endParaRPr lang="en-US" sz="2800" dirty="0" smtClean="0">
              <a:latin typeface="Arial" pitchFamily="34" charset="0"/>
              <a:cs typeface="Arial" pitchFamily="34" charset="0"/>
            </a:endParaRPr>
          </a:p>
          <a:p>
            <a:pPr marL="285750" indent="-285750">
              <a:buFont typeface="Arial" pitchFamily="34" charset="0"/>
              <a:buChar char="•"/>
            </a:pPr>
            <a:r>
              <a:rPr lang="en-US" sz="2800" dirty="0" smtClean="0">
                <a:latin typeface="Arial" pitchFamily="34" charset="0"/>
                <a:cs typeface="Arial" pitchFamily="34" charset="0"/>
              </a:rPr>
              <a:t>$1.3 mil completed</a:t>
            </a:r>
          </a:p>
          <a:p>
            <a:pPr marL="285750" indent="-285750">
              <a:buFont typeface="Arial" pitchFamily="34" charset="0"/>
              <a:buChar char="•"/>
            </a:pPr>
            <a:endParaRPr lang="en-US" sz="2800" dirty="0">
              <a:latin typeface="Arial" pitchFamily="34" charset="0"/>
              <a:cs typeface="Arial" pitchFamily="34" charset="0"/>
            </a:endParaRPr>
          </a:p>
          <a:p>
            <a:pPr marL="285750" indent="-285750">
              <a:buFont typeface="Arial" pitchFamily="34" charset="0"/>
              <a:buChar char="•"/>
            </a:pPr>
            <a:r>
              <a:rPr lang="en-US" sz="2800" dirty="0" smtClean="0">
                <a:latin typeface="Arial" pitchFamily="34" charset="0"/>
                <a:cs typeface="Arial" pitchFamily="34" charset="0"/>
              </a:rPr>
              <a:t>$1.5 mil total</a:t>
            </a:r>
          </a:p>
          <a:p>
            <a:endParaRPr lang="en-US" dirty="0"/>
          </a:p>
        </p:txBody>
      </p:sp>
    </p:spTree>
    <p:extLst>
      <p:ext uri="{BB962C8B-B14F-4D97-AF65-F5344CB8AC3E}">
        <p14:creationId xmlns:p14="http://schemas.microsoft.com/office/powerpoint/2010/main" val="25745675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Green Waste/Recycling Center</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600" y="1524000"/>
            <a:ext cx="4978400" cy="5027216"/>
          </a:xfrm>
          <a:prstGeom prst="rect">
            <a:avLst/>
          </a:prstGeom>
        </p:spPr>
      </p:pic>
      <p:sp>
        <p:nvSpPr>
          <p:cNvPr id="4" name="TextBox 3"/>
          <p:cNvSpPr txBox="1"/>
          <p:nvPr/>
        </p:nvSpPr>
        <p:spPr>
          <a:xfrm>
            <a:off x="1143000" y="1549400"/>
            <a:ext cx="2743200" cy="4524315"/>
          </a:xfrm>
          <a:prstGeom prst="rect">
            <a:avLst/>
          </a:prstGeom>
          <a:noFill/>
        </p:spPr>
        <p:txBody>
          <a:bodyPr wrap="square" rtlCol="0">
            <a:spAutoFit/>
          </a:bodyPr>
          <a:lstStyle/>
          <a:p>
            <a:pPr marL="285750" indent="-285750">
              <a:buFont typeface="Arial" pitchFamily="34" charset="0"/>
              <a:buChar char="•"/>
            </a:pPr>
            <a:r>
              <a:rPr lang="en-US" sz="2800" dirty="0" smtClean="0">
                <a:latin typeface="Arial" pitchFamily="34" charset="0"/>
                <a:cs typeface="Arial" pitchFamily="34" charset="0"/>
              </a:rPr>
              <a:t>Phase II development of the new site budgeted at $225,000</a:t>
            </a:r>
          </a:p>
          <a:p>
            <a:endParaRPr lang="en-US" dirty="0"/>
          </a:p>
          <a:p>
            <a:pPr marL="285750" indent="-285750">
              <a:buFont typeface="Arial" pitchFamily="34" charset="0"/>
              <a:buChar char="•"/>
            </a:pPr>
            <a:r>
              <a:rPr lang="en-US" sz="2800" dirty="0" smtClean="0">
                <a:latin typeface="Arial" pitchFamily="34" charset="0"/>
                <a:cs typeface="Arial" pitchFamily="34" charset="0"/>
              </a:rPr>
              <a:t>Project designed to triple the size of the facility</a:t>
            </a:r>
          </a:p>
          <a:p>
            <a:endParaRPr lang="en-US" dirty="0"/>
          </a:p>
        </p:txBody>
      </p:sp>
    </p:spTree>
    <p:extLst>
      <p:ext uri="{BB962C8B-B14F-4D97-AF65-F5344CB8AC3E}">
        <p14:creationId xmlns:p14="http://schemas.microsoft.com/office/powerpoint/2010/main" val="30278949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Financial Planning</a:t>
            </a:r>
          </a:p>
        </p:txBody>
      </p:sp>
      <p:sp>
        <p:nvSpPr>
          <p:cNvPr id="3" name="Content Placeholder 2"/>
          <p:cNvSpPr>
            <a:spLocks noGrp="1"/>
          </p:cNvSpPr>
          <p:nvPr>
            <p:ph idx="1"/>
          </p:nvPr>
        </p:nvSpPr>
        <p:spPr/>
        <p:txBody>
          <a:bodyPr/>
          <a:lstStyle/>
          <a:p>
            <a:r>
              <a:rPr lang="en-US" dirty="0">
                <a:latin typeface="Arial" pitchFamily="34" charset="0"/>
                <a:cs typeface="Arial" pitchFamily="34" charset="0"/>
              </a:rPr>
              <a:t>Cash </a:t>
            </a:r>
            <a:r>
              <a:rPr lang="en-US" dirty="0" smtClean="0">
                <a:latin typeface="Arial" pitchFamily="34" charset="0"/>
                <a:cs typeface="Arial" pitchFamily="34" charset="0"/>
              </a:rPr>
              <a:t>Needs of Brigham City</a:t>
            </a:r>
            <a:endParaRPr lang="en-US" dirty="0">
              <a:latin typeface="Arial" pitchFamily="34" charset="0"/>
              <a:cs typeface="Arial" pitchFamily="34" charset="0"/>
            </a:endParaRPr>
          </a:p>
          <a:p>
            <a:pPr lvl="1"/>
            <a:r>
              <a:rPr lang="en-US" dirty="0">
                <a:latin typeface="Arial" pitchFamily="34" charset="0"/>
                <a:cs typeface="Arial" pitchFamily="34" charset="0"/>
              </a:rPr>
              <a:t>Operations</a:t>
            </a:r>
          </a:p>
          <a:p>
            <a:pPr lvl="1"/>
            <a:r>
              <a:rPr lang="en-US" dirty="0" smtClean="0">
                <a:latin typeface="Arial" pitchFamily="34" charset="0"/>
                <a:cs typeface="Arial" pitchFamily="34" charset="0"/>
              </a:rPr>
              <a:t>Contingencies</a:t>
            </a:r>
          </a:p>
          <a:p>
            <a:pPr lvl="1"/>
            <a:endParaRPr lang="en-US" dirty="0">
              <a:latin typeface="Arial" pitchFamily="34" charset="0"/>
              <a:cs typeface="Arial" pitchFamily="34" charset="0"/>
            </a:endParaRPr>
          </a:p>
          <a:p>
            <a:r>
              <a:rPr lang="en-US" dirty="0">
                <a:latin typeface="Arial" pitchFamily="34" charset="0"/>
                <a:cs typeface="Arial" pitchFamily="34" charset="0"/>
              </a:rPr>
              <a:t>Future </a:t>
            </a:r>
            <a:r>
              <a:rPr lang="en-US" dirty="0" smtClean="0">
                <a:latin typeface="Arial" pitchFamily="34" charset="0"/>
                <a:cs typeface="Arial" pitchFamily="34" charset="0"/>
              </a:rPr>
              <a:t>Planning – Major Items</a:t>
            </a:r>
            <a:endParaRPr lang="en-US" dirty="0">
              <a:latin typeface="Arial" pitchFamily="34" charset="0"/>
              <a:cs typeface="Arial" pitchFamily="34" charset="0"/>
            </a:endParaRPr>
          </a:p>
          <a:p>
            <a:pPr lvl="1"/>
            <a:r>
              <a:rPr lang="en-US" dirty="0">
                <a:latin typeface="Arial" pitchFamily="34" charset="0"/>
                <a:cs typeface="Arial" pitchFamily="34" charset="0"/>
              </a:rPr>
              <a:t>Facility Needs</a:t>
            </a:r>
          </a:p>
          <a:p>
            <a:pPr lvl="1"/>
            <a:r>
              <a:rPr lang="en-US" dirty="0">
                <a:latin typeface="Arial" pitchFamily="34" charset="0"/>
                <a:cs typeface="Arial" pitchFamily="34" charset="0"/>
              </a:rPr>
              <a:t>Electrical Source</a:t>
            </a:r>
          </a:p>
          <a:p>
            <a:endParaRPr lang="en-US" dirty="0"/>
          </a:p>
        </p:txBody>
      </p:sp>
    </p:spTree>
    <p:extLst>
      <p:ext uri="{BB962C8B-B14F-4D97-AF65-F5344CB8AC3E}">
        <p14:creationId xmlns:p14="http://schemas.microsoft.com/office/powerpoint/2010/main" val="2600416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Facility Maintenance Needs</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222044" y="1721557"/>
            <a:ext cx="5105399" cy="4405489"/>
          </a:xfrm>
          <a:prstGeom prst="rect">
            <a:avLst/>
          </a:prstGeom>
        </p:spPr>
      </p:pic>
      <p:sp>
        <p:nvSpPr>
          <p:cNvPr id="4" name="TextBox 3"/>
          <p:cNvSpPr txBox="1"/>
          <p:nvPr/>
        </p:nvSpPr>
        <p:spPr>
          <a:xfrm>
            <a:off x="1295400" y="1411115"/>
            <a:ext cx="3124200" cy="4401205"/>
          </a:xfrm>
          <a:prstGeom prst="rect">
            <a:avLst/>
          </a:prstGeom>
          <a:noFill/>
        </p:spPr>
        <p:txBody>
          <a:bodyPr wrap="square" rtlCol="0">
            <a:spAutoFit/>
          </a:bodyPr>
          <a:lstStyle/>
          <a:p>
            <a:pPr marL="285750" indent="-285750">
              <a:buFont typeface="Arial" pitchFamily="34" charset="0"/>
              <a:buChar char="•"/>
            </a:pPr>
            <a:r>
              <a:rPr lang="en-US" sz="2800" dirty="0" smtClean="0">
                <a:latin typeface="Arial" pitchFamily="34" charset="0"/>
                <a:cs typeface="Arial" pitchFamily="34" charset="0"/>
              </a:rPr>
              <a:t>Swimming Pool</a:t>
            </a:r>
          </a:p>
          <a:p>
            <a:pPr marL="285750" indent="-285750">
              <a:buFont typeface="Arial" pitchFamily="34" charset="0"/>
              <a:buChar char="•"/>
            </a:pPr>
            <a:endParaRPr lang="en-US" sz="2800" dirty="0">
              <a:latin typeface="Arial" pitchFamily="34" charset="0"/>
              <a:cs typeface="Arial" pitchFamily="34" charset="0"/>
            </a:endParaRPr>
          </a:p>
          <a:p>
            <a:pPr marL="285750" indent="-285750">
              <a:buFont typeface="Arial" pitchFamily="34" charset="0"/>
              <a:buChar char="•"/>
            </a:pPr>
            <a:r>
              <a:rPr lang="en-US" sz="2800" dirty="0" smtClean="0">
                <a:latin typeface="Arial" pitchFamily="34" charset="0"/>
                <a:cs typeface="Arial" pitchFamily="34" charset="0"/>
              </a:rPr>
              <a:t>Condition of Other City Facilities</a:t>
            </a:r>
          </a:p>
          <a:p>
            <a:pPr marL="285750" indent="-285750">
              <a:buFont typeface="Arial" pitchFamily="34" charset="0"/>
              <a:buChar char="•"/>
            </a:pPr>
            <a:endParaRPr lang="en-US" sz="2800" dirty="0">
              <a:latin typeface="Arial" pitchFamily="34" charset="0"/>
              <a:cs typeface="Arial" pitchFamily="34" charset="0"/>
            </a:endParaRPr>
          </a:p>
          <a:p>
            <a:pPr marL="285750" indent="-285750">
              <a:buFont typeface="Arial" pitchFamily="34" charset="0"/>
              <a:buChar char="•"/>
            </a:pPr>
            <a:r>
              <a:rPr lang="en-US" sz="2800" dirty="0" smtClean="0">
                <a:latin typeface="Arial" pitchFamily="34" charset="0"/>
                <a:cs typeface="Arial" pitchFamily="34" charset="0"/>
              </a:rPr>
              <a:t>Long Term Solution</a:t>
            </a:r>
          </a:p>
          <a:p>
            <a:pPr marL="742950" lvl="1" indent="-285750">
              <a:buFont typeface="Wingdings" pitchFamily="2" charset="2"/>
              <a:buChar char="§"/>
            </a:pPr>
            <a:r>
              <a:rPr lang="en-US" sz="2800" dirty="0" smtClean="0">
                <a:latin typeface="Arial" pitchFamily="34" charset="0"/>
                <a:cs typeface="Arial" pitchFamily="34" charset="0"/>
              </a:rPr>
              <a:t>Facility Fund Creation</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2062985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Electrical Supply Source</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2800" dirty="0" smtClean="0">
                <a:latin typeface="Arial" pitchFamily="34" charset="0"/>
                <a:cs typeface="Arial" pitchFamily="34" charset="0"/>
              </a:rPr>
              <a:t>Approximately 72% of City electricity is supplied from Rocky Mountain Power</a:t>
            </a:r>
          </a:p>
          <a:p>
            <a:r>
              <a:rPr lang="en-US" sz="2800" dirty="0" smtClean="0">
                <a:latin typeface="Arial" pitchFamily="34" charset="0"/>
                <a:cs typeface="Arial" pitchFamily="34" charset="0"/>
              </a:rPr>
              <a:t>Baseline cost of power is locked in through June 2015</a:t>
            </a:r>
          </a:p>
          <a:p>
            <a:r>
              <a:rPr lang="en-US" sz="2800" dirty="0" smtClean="0">
                <a:latin typeface="Arial" pitchFamily="34" charset="0"/>
                <a:cs typeface="Arial" pitchFamily="34" charset="0"/>
              </a:rPr>
              <a:t>Rocky Mountain Power has indicated they will increase costs by 29% if a new contract is negotiated</a:t>
            </a:r>
          </a:p>
          <a:p>
            <a:r>
              <a:rPr lang="en-US" sz="2800" dirty="0" smtClean="0">
                <a:latin typeface="Arial" pitchFamily="34" charset="0"/>
                <a:cs typeface="Arial" pitchFamily="34" charset="0"/>
              </a:rPr>
              <a:t>The City is searching for alternate power </a:t>
            </a:r>
            <a:r>
              <a:rPr lang="en-US" sz="2800" dirty="0">
                <a:latin typeface="Arial" pitchFamily="34" charset="0"/>
                <a:cs typeface="Arial" pitchFamily="34" charset="0"/>
              </a:rPr>
              <a:t>s</a:t>
            </a:r>
            <a:r>
              <a:rPr lang="en-US" sz="2800" dirty="0" smtClean="0">
                <a:latin typeface="Arial" pitchFamily="34" charset="0"/>
                <a:cs typeface="Arial" pitchFamily="34" charset="0"/>
              </a:rPr>
              <a:t>ources</a:t>
            </a:r>
          </a:p>
          <a:p>
            <a:endParaRPr lang="en-US" dirty="0"/>
          </a:p>
        </p:txBody>
      </p:sp>
    </p:spTree>
    <p:extLst>
      <p:ext uri="{BB962C8B-B14F-4D97-AF65-F5344CB8AC3E}">
        <p14:creationId xmlns:p14="http://schemas.microsoft.com/office/powerpoint/2010/main" val="2879490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0"/>
            <a:ext cx="7498080" cy="1066800"/>
          </a:xfrm>
        </p:spPr>
        <p:txBody>
          <a:bodyPr>
            <a:normAutofit fontScale="90000"/>
          </a:bodyPr>
          <a:lstStyle/>
          <a:p>
            <a:pPr algn="ctr"/>
            <a:r>
              <a:rPr lang="en-US" dirty="0" smtClean="0">
                <a:latin typeface="Arial" pitchFamily="34" charset="0"/>
                <a:cs typeface="Arial" pitchFamily="34" charset="0"/>
              </a:rPr>
              <a:t>Electrical Rate Increase</a:t>
            </a:r>
            <a:br>
              <a:rPr lang="en-US" dirty="0" smtClean="0">
                <a:latin typeface="Arial" pitchFamily="34" charset="0"/>
                <a:cs typeface="Arial" pitchFamily="34" charset="0"/>
              </a:rPr>
            </a:br>
            <a:r>
              <a:rPr lang="en-US" dirty="0" smtClean="0">
                <a:latin typeface="Arial" pitchFamily="34" charset="0"/>
                <a:cs typeface="Arial" pitchFamily="34" charset="0"/>
              </a:rPr>
              <a:t>Billing Structure Change</a:t>
            </a:r>
            <a:endParaRPr lang="en-US" dirty="0">
              <a:latin typeface="Arial" pitchFamily="34" charset="0"/>
              <a:cs typeface="Arial" pitchFamily="34" charset="0"/>
            </a:endParaRPr>
          </a:p>
        </p:txBody>
      </p:sp>
      <p:sp>
        <p:nvSpPr>
          <p:cNvPr id="3" name="Content Placeholder 2"/>
          <p:cNvSpPr>
            <a:spLocks noGrp="1"/>
          </p:cNvSpPr>
          <p:nvPr>
            <p:ph idx="1"/>
          </p:nvPr>
        </p:nvSpPr>
        <p:spPr>
          <a:xfrm>
            <a:off x="1435608" y="1447800"/>
            <a:ext cx="7498080" cy="5181600"/>
          </a:xfrm>
        </p:spPr>
        <p:txBody>
          <a:bodyPr>
            <a:noAutofit/>
          </a:bodyPr>
          <a:lstStyle/>
          <a:p>
            <a:r>
              <a:rPr lang="en-US" sz="2400" dirty="0" smtClean="0">
                <a:latin typeface="Arial" pitchFamily="34" charset="0"/>
                <a:cs typeface="Arial" pitchFamily="34" charset="0"/>
              </a:rPr>
              <a:t>The City has not increased customer electric rates since 2009</a:t>
            </a:r>
          </a:p>
          <a:p>
            <a:r>
              <a:rPr lang="en-US" sz="2400" dirty="0" smtClean="0">
                <a:latin typeface="Arial" pitchFamily="34" charset="0"/>
                <a:cs typeface="Arial" pitchFamily="34" charset="0"/>
              </a:rPr>
              <a:t>The cost of power from RMP has increased by </a:t>
            </a:r>
            <a:r>
              <a:rPr lang="en-US" sz="2400" dirty="0" smtClean="0">
                <a:latin typeface="Arial" pitchFamily="34" charset="0"/>
                <a:cs typeface="Arial" pitchFamily="34" charset="0"/>
              </a:rPr>
              <a:t>33% </a:t>
            </a:r>
            <a:r>
              <a:rPr lang="en-US" sz="2400" dirty="0" smtClean="0">
                <a:latin typeface="Arial" pitchFamily="34" charset="0"/>
                <a:cs typeface="Arial" pitchFamily="34" charset="0"/>
              </a:rPr>
              <a:t>since the last rate increase</a:t>
            </a:r>
          </a:p>
          <a:p>
            <a:r>
              <a:rPr lang="en-US" sz="2400" dirty="0" smtClean="0">
                <a:latin typeface="Arial" pitchFamily="34" charset="0"/>
                <a:cs typeface="Arial" pitchFamily="34" charset="0"/>
              </a:rPr>
              <a:t>RMP’s proposed rate increase of 2.82% is budgeted to be added to customer bills beginning July 1</a:t>
            </a:r>
            <a:r>
              <a:rPr lang="en-US" sz="2400" baseline="30000" dirty="0" smtClean="0">
                <a:latin typeface="Arial" pitchFamily="34" charset="0"/>
                <a:cs typeface="Arial" pitchFamily="34" charset="0"/>
              </a:rPr>
              <a:t>st</a:t>
            </a:r>
            <a:r>
              <a:rPr lang="en-US" sz="2400" dirty="0" smtClean="0">
                <a:latin typeface="Arial" pitchFamily="34" charset="0"/>
                <a:cs typeface="Arial" pitchFamily="34" charset="0"/>
              </a:rPr>
              <a:t> of 2013</a:t>
            </a:r>
            <a:endParaRPr lang="en-US" sz="2400" dirty="0">
              <a:latin typeface="Arial" pitchFamily="34" charset="0"/>
              <a:cs typeface="Arial" pitchFamily="34" charset="0"/>
            </a:endParaRPr>
          </a:p>
          <a:p>
            <a:r>
              <a:rPr lang="en-US" sz="2400" dirty="0" smtClean="0">
                <a:latin typeface="Arial" pitchFamily="34" charset="0"/>
                <a:cs typeface="Arial" pitchFamily="34" charset="0"/>
              </a:rPr>
              <a:t>A summer/winter rate structure is being implemented for customers beginning July of 2013</a:t>
            </a:r>
          </a:p>
          <a:p>
            <a:r>
              <a:rPr lang="en-US" sz="2400" dirty="0" smtClean="0">
                <a:latin typeface="Arial" pitchFamily="34" charset="0"/>
                <a:cs typeface="Arial" pitchFamily="34" charset="0"/>
              </a:rPr>
              <a:t>Electric users who use a lot of power will see higher bills in the summer and lower bills in the winter</a:t>
            </a:r>
          </a:p>
        </p:txBody>
      </p:sp>
    </p:spTree>
    <p:extLst>
      <p:ext uri="{BB962C8B-B14F-4D97-AF65-F5344CB8AC3E}">
        <p14:creationId xmlns:p14="http://schemas.microsoft.com/office/powerpoint/2010/main" val="1830538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City Equipment &amp; Vehicles</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2800" dirty="0" smtClean="0">
                <a:latin typeface="Arial" pitchFamily="34" charset="0"/>
                <a:cs typeface="Arial" pitchFamily="34" charset="0"/>
              </a:rPr>
              <a:t>17 vehicles budgeted to be purchased</a:t>
            </a:r>
          </a:p>
          <a:p>
            <a:endParaRPr lang="en-US" sz="2800" dirty="0">
              <a:latin typeface="Arial" pitchFamily="34" charset="0"/>
              <a:cs typeface="Arial" pitchFamily="34" charset="0"/>
            </a:endParaRPr>
          </a:p>
          <a:p>
            <a:r>
              <a:rPr lang="en-US" sz="2800" dirty="0" smtClean="0">
                <a:latin typeface="Arial" pitchFamily="34" charset="0"/>
                <a:cs typeface="Arial" pitchFamily="34" charset="0"/>
              </a:rPr>
              <a:t>$786,000 net cost to the City </a:t>
            </a:r>
          </a:p>
          <a:p>
            <a:pPr marL="82296" indent="0">
              <a:buNone/>
            </a:pPr>
            <a:r>
              <a:rPr lang="en-US" sz="2800" dirty="0">
                <a:latin typeface="Arial" pitchFamily="34" charset="0"/>
                <a:cs typeface="Arial" pitchFamily="34" charset="0"/>
              </a:rPr>
              <a:t>	</a:t>
            </a:r>
            <a:r>
              <a:rPr lang="en-US" sz="2800" dirty="0" smtClean="0">
                <a:latin typeface="Arial" pitchFamily="34" charset="0"/>
                <a:cs typeface="Arial" pitchFamily="34" charset="0"/>
              </a:rPr>
              <a:t>(after projected trade in values)</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2094356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latin typeface="Arial" pitchFamily="34" charset="0"/>
                <a:cs typeface="Arial" pitchFamily="34" charset="0"/>
              </a:rPr>
              <a:t>New Impact Fee Study</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lstStyle/>
          <a:p>
            <a:r>
              <a:rPr lang="en-US" sz="2800" dirty="0" smtClean="0">
                <a:latin typeface="Arial" pitchFamily="34" charset="0"/>
                <a:cs typeface="Arial" pitchFamily="34" charset="0"/>
              </a:rPr>
              <a:t>Impact fees are charged to make sure that new users of systems are paying for their impact to the system</a:t>
            </a:r>
          </a:p>
          <a:p>
            <a:r>
              <a:rPr lang="en-US" sz="2800" dirty="0" smtClean="0">
                <a:latin typeface="Arial" pitchFamily="34" charset="0"/>
                <a:cs typeface="Arial" pitchFamily="34" charset="0"/>
              </a:rPr>
              <a:t>Impact fees must be evaluated to determine their appropriate level</a:t>
            </a:r>
          </a:p>
          <a:p>
            <a:r>
              <a:rPr lang="en-US" sz="2800" dirty="0" smtClean="0">
                <a:latin typeface="Arial" pitchFamily="34" charset="0"/>
                <a:cs typeface="Arial" pitchFamily="34" charset="0"/>
              </a:rPr>
              <a:t>A new study to evaluate the appropriate level of impact fees has been budgeted</a:t>
            </a:r>
          </a:p>
          <a:p>
            <a:r>
              <a:rPr lang="en-US" sz="2800" dirty="0" smtClean="0">
                <a:latin typeface="Arial" pitchFamily="34" charset="0"/>
                <a:cs typeface="Arial" pitchFamily="34" charset="0"/>
              </a:rPr>
              <a:t>Brigham City collects impact fees for water, wastewater, electric, storm drain, and park operations</a:t>
            </a:r>
          </a:p>
          <a:p>
            <a:pPr marL="82296" indent="0">
              <a:buNone/>
            </a:pPr>
            <a:endParaRPr lang="en-US" dirty="0"/>
          </a:p>
        </p:txBody>
      </p:sp>
    </p:spTree>
    <p:extLst>
      <p:ext uri="{BB962C8B-B14F-4D97-AF65-F5344CB8AC3E}">
        <p14:creationId xmlns:p14="http://schemas.microsoft.com/office/powerpoint/2010/main" val="1541583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rial" pitchFamily="34" charset="0"/>
                <a:cs typeface="Arial" pitchFamily="34" charset="0"/>
              </a:rPr>
              <a:t>Merit &amp; Market Adjustments</a:t>
            </a:r>
            <a:endParaRPr lang="en-US" dirty="0">
              <a:latin typeface="Arial" pitchFamily="34" charset="0"/>
              <a:cs typeface="Arial" pitchFamily="34" charset="0"/>
            </a:endParaRPr>
          </a:p>
        </p:txBody>
      </p:sp>
      <p:sp>
        <p:nvSpPr>
          <p:cNvPr id="3" name="TextBox 2"/>
          <p:cNvSpPr txBox="1"/>
          <p:nvPr/>
        </p:nvSpPr>
        <p:spPr>
          <a:xfrm>
            <a:off x="1981200" y="2667000"/>
            <a:ext cx="5029200" cy="2677656"/>
          </a:xfrm>
          <a:prstGeom prst="rect">
            <a:avLst/>
          </a:prstGeom>
          <a:noFill/>
        </p:spPr>
        <p:txBody>
          <a:bodyPr wrap="square" rtlCol="0">
            <a:spAutoFit/>
          </a:bodyPr>
          <a:lstStyle/>
          <a:p>
            <a:pPr marL="285750" indent="-285750">
              <a:buFont typeface="Arial" pitchFamily="34" charset="0"/>
              <a:buChar char="•"/>
            </a:pPr>
            <a:r>
              <a:rPr lang="en-US" sz="2800" dirty="0" smtClean="0">
                <a:latin typeface="Arial" pitchFamily="34" charset="0"/>
                <a:cs typeface="Arial" pitchFamily="34" charset="0"/>
              </a:rPr>
              <a:t>2.1% merit increase</a:t>
            </a:r>
          </a:p>
          <a:p>
            <a:pPr marL="285750" indent="-285750">
              <a:buFont typeface="Arial" pitchFamily="34" charset="0"/>
              <a:buChar char="•"/>
            </a:pPr>
            <a:endParaRPr lang="en-US" sz="2800" dirty="0">
              <a:latin typeface="Arial" pitchFamily="34" charset="0"/>
              <a:cs typeface="Arial" pitchFamily="34" charset="0"/>
            </a:endParaRPr>
          </a:p>
          <a:p>
            <a:pPr marL="285750" indent="-285750">
              <a:buFont typeface="Arial" pitchFamily="34" charset="0"/>
              <a:buChar char="•"/>
            </a:pPr>
            <a:r>
              <a:rPr lang="en-US" sz="2800" dirty="0" smtClean="0">
                <a:latin typeface="Arial" pitchFamily="34" charset="0"/>
                <a:cs typeface="Arial" pitchFamily="34" charset="0"/>
              </a:rPr>
              <a:t>0.4% market adjustment</a:t>
            </a:r>
          </a:p>
          <a:p>
            <a:pPr marL="285750" indent="-285750">
              <a:buFont typeface="Arial" pitchFamily="34" charset="0"/>
              <a:buChar char="•"/>
            </a:pPr>
            <a:endParaRPr lang="en-US" sz="2800" dirty="0">
              <a:latin typeface="Arial" pitchFamily="34" charset="0"/>
              <a:cs typeface="Arial" pitchFamily="34" charset="0"/>
            </a:endParaRPr>
          </a:p>
          <a:p>
            <a:pPr marL="285750" indent="-285750">
              <a:buFont typeface="Arial" pitchFamily="34" charset="0"/>
              <a:buChar char="•"/>
            </a:pPr>
            <a:r>
              <a:rPr lang="en-US" sz="2800" dirty="0" smtClean="0">
                <a:latin typeface="Arial" pitchFamily="34" charset="0"/>
                <a:cs typeface="Arial" pitchFamily="34" charset="0"/>
              </a:rPr>
              <a:t>2.1% CPI for 2012</a:t>
            </a:r>
          </a:p>
          <a:p>
            <a:pPr marL="285750" indent="-285750">
              <a:buFont typeface="Arial" pitchFamily="34" charset="0"/>
              <a:buChar char="•"/>
            </a:pPr>
            <a:endParaRPr lang="en-US" sz="2800" dirty="0">
              <a:latin typeface="Arial" pitchFamily="34" charset="0"/>
              <a:cs typeface="Arial" pitchFamily="34" charset="0"/>
            </a:endParaRPr>
          </a:p>
        </p:txBody>
      </p:sp>
    </p:spTree>
    <p:extLst>
      <p:ext uri="{BB962C8B-B14F-4D97-AF65-F5344CB8AC3E}">
        <p14:creationId xmlns:p14="http://schemas.microsoft.com/office/powerpoint/2010/main" val="1144450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Fiscal Year 2013-2014 Budget</a:t>
            </a:r>
            <a:endParaRPr lang="en-US" dirty="0">
              <a:latin typeface="Arial" pitchFamily="34" charset="0"/>
              <a:cs typeface="Arial" pitchFamily="34" charset="0"/>
            </a:endParaRPr>
          </a:p>
        </p:txBody>
      </p:sp>
      <p:sp>
        <p:nvSpPr>
          <p:cNvPr id="3" name="TextBox 2"/>
          <p:cNvSpPr txBox="1"/>
          <p:nvPr/>
        </p:nvSpPr>
        <p:spPr>
          <a:xfrm>
            <a:off x="1752600" y="1981200"/>
            <a:ext cx="6172200" cy="2246769"/>
          </a:xfrm>
          <a:prstGeom prst="rect">
            <a:avLst/>
          </a:prstGeom>
          <a:noFill/>
        </p:spPr>
        <p:txBody>
          <a:bodyPr wrap="square" rtlCol="0">
            <a:spAutoFit/>
          </a:bodyPr>
          <a:lstStyle/>
          <a:p>
            <a:pPr marL="285750" indent="-285750">
              <a:buFont typeface="Arial" pitchFamily="34" charset="0"/>
              <a:buChar char="•"/>
            </a:pPr>
            <a:r>
              <a:rPr lang="en-US" sz="2800" dirty="0" smtClean="0">
                <a:latin typeface="Arial" pitchFamily="34" charset="0"/>
                <a:cs typeface="Arial" pitchFamily="34" charset="0"/>
              </a:rPr>
              <a:t>General Fund 		- $10,749,000</a:t>
            </a:r>
          </a:p>
          <a:p>
            <a:pPr marL="285750" indent="-285750">
              <a:buFont typeface="Arial" pitchFamily="34" charset="0"/>
              <a:buChar char="•"/>
            </a:pPr>
            <a:r>
              <a:rPr lang="en-US" sz="2800" dirty="0" smtClean="0">
                <a:latin typeface="Arial" pitchFamily="34" charset="0"/>
                <a:cs typeface="Arial" pitchFamily="34" charset="0"/>
              </a:rPr>
              <a:t>Utility Fund 		- $22,622,000</a:t>
            </a:r>
          </a:p>
          <a:p>
            <a:pPr marL="285750" indent="-285750">
              <a:buFont typeface="Arial" pitchFamily="34" charset="0"/>
              <a:buChar char="•"/>
            </a:pPr>
            <a:r>
              <a:rPr lang="en-US" sz="2800" dirty="0" smtClean="0">
                <a:latin typeface="Arial" pitchFamily="34" charset="0"/>
                <a:cs typeface="Arial" pitchFamily="34" charset="0"/>
              </a:rPr>
              <a:t>All Other Funds	- $10,331,000</a:t>
            </a:r>
          </a:p>
          <a:p>
            <a:pPr marL="285750" indent="-285750">
              <a:buFont typeface="Arial" pitchFamily="34" charset="0"/>
              <a:buChar char="•"/>
            </a:pPr>
            <a:endParaRPr lang="en-US" sz="2800" dirty="0" smtClean="0">
              <a:latin typeface="Arial" pitchFamily="34" charset="0"/>
              <a:cs typeface="Arial" pitchFamily="34" charset="0"/>
            </a:endParaRPr>
          </a:p>
          <a:p>
            <a:pPr marL="285750" indent="-285750">
              <a:buFont typeface="Arial" pitchFamily="34" charset="0"/>
              <a:buChar char="•"/>
            </a:pPr>
            <a:r>
              <a:rPr lang="en-US" sz="2800" dirty="0" smtClean="0">
                <a:latin typeface="Arial" pitchFamily="34" charset="0"/>
                <a:cs typeface="Arial" pitchFamily="34" charset="0"/>
              </a:rPr>
              <a:t>Total			- $43,702,000</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1428313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2204933036"/>
              </p:ext>
            </p:extLst>
          </p:nvPr>
        </p:nvGraphicFramePr>
        <p:xfrm>
          <a:off x="1219199" y="338137"/>
          <a:ext cx="7620001" cy="61817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45755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3292906722"/>
              </p:ext>
            </p:extLst>
          </p:nvPr>
        </p:nvGraphicFramePr>
        <p:xfrm>
          <a:off x="1295400" y="228600"/>
          <a:ext cx="7667625" cy="6477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41582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3460395662"/>
              </p:ext>
            </p:extLst>
          </p:nvPr>
        </p:nvGraphicFramePr>
        <p:xfrm>
          <a:off x="1143000" y="152400"/>
          <a:ext cx="7772400" cy="6477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68338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124200"/>
            <a:ext cx="7498080" cy="1143000"/>
          </a:xfrm>
        </p:spPr>
        <p:txBody>
          <a:bodyPr>
            <a:normAutofit/>
          </a:bodyPr>
          <a:lstStyle/>
          <a:p>
            <a:pPr algn="ctr"/>
            <a:r>
              <a:rPr lang="en-US" sz="4800" cap="small" normalizeH="1" dirty="0" smtClean="0">
                <a:latin typeface="Arial Black" pitchFamily="34" charset="0"/>
              </a:rPr>
              <a:t>Thank You</a:t>
            </a:r>
            <a:endParaRPr lang="en-US" sz="4800" cap="small" normalizeH="1" dirty="0">
              <a:latin typeface="Arial Black" pitchFamily="34" charset="0"/>
            </a:endParaRPr>
          </a:p>
        </p:txBody>
      </p:sp>
    </p:spTree>
    <p:extLst>
      <p:ext uri="{BB962C8B-B14F-4D97-AF65-F5344CB8AC3E}">
        <p14:creationId xmlns:p14="http://schemas.microsoft.com/office/powerpoint/2010/main" val="41802451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835</TotalTime>
  <Words>2029</Words>
  <Application>Microsoft Office PowerPoint</Application>
  <PresentationFormat>On-screen Show (4:3)</PresentationFormat>
  <Paragraphs>151</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Solstice</vt:lpstr>
      <vt:lpstr>BRIGAM CITY CORPORATION’S  2013 – 2014 BUDGET   PRESENTATION</vt:lpstr>
      <vt:lpstr>Department of Energy Grant</vt:lpstr>
      <vt:lpstr>400 South 800 West Intersection</vt:lpstr>
      <vt:lpstr>1100 South 1100 West Intersection</vt:lpstr>
      <vt:lpstr>New Box Elder Canyon Well</vt:lpstr>
      <vt:lpstr>Green Waste/Recycling Center</vt:lpstr>
      <vt:lpstr>Financial Planning</vt:lpstr>
      <vt:lpstr>Facility Maintenance Needs</vt:lpstr>
      <vt:lpstr>Electrical Supply Source</vt:lpstr>
      <vt:lpstr>Electrical Rate Increase Billing Structure Change</vt:lpstr>
      <vt:lpstr>City Equipment &amp; Vehicles</vt:lpstr>
      <vt:lpstr>New Impact Fee Study</vt:lpstr>
      <vt:lpstr>Merit &amp; Market Adjustments</vt:lpstr>
      <vt:lpstr>Fiscal Year 2013-2014 Budget</vt:lpstr>
      <vt:lpstr>PowerPoint Presentation</vt:lpstr>
      <vt:lpstr>PowerPoint Presentation</vt:lpstr>
      <vt:lpstr>PowerPoint Presentation</vt:lpstr>
      <vt:lpstr>Thank You</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BRIGHAM CITY CORPORATION’S 2013 – 2014 BUDGET</dc:title>
  <dc:creator>brucel</dc:creator>
  <cp:lastModifiedBy>brucel</cp:lastModifiedBy>
  <cp:revision>71</cp:revision>
  <dcterms:created xsi:type="dcterms:W3CDTF">2013-06-04T11:17:59Z</dcterms:created>
  <dcterms:modified xsi:type="dcterms:W3CDTF">2013-06-14T16:02:53Z</dcterms:modified>
</cp:coreProperties>
</file>